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60" r:id="rId1"/>
  </p:sldMasterIdLst>
  <p:notesMasterIdLst>
    <p:notesMasterId r:id="rId14"/>
  </p:notesMasterIdLst>
  <p:sldIdLst>
    <p:sldId id="256" r:id="rId2"/>
    <p:sldId id="257" r:id="rId3"/>
    <p:sldId id="263" r:id="rId4"/>
    <p:sldId id="262" r:id="rId5"/>
    <p:sldId id="259" r:id="rId6"/>
    <p:sldId id="261" r:id="rId7"/>
    <p:sldId id="264" r:id="rId8"/>
    <p:sldId id="265" r:id="rId9"/>
    <p:sldId id="266" r:id="rId10"/>
    <p:sldId id="270" r:id="rId11"/>
    <p:sldId id="272" r:id="rId12"/>
    <p:sldId id="271"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696" y="-7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4D77B4-EA32-4AEE-B93A-98E097626F7C}" type="datetimeFigureOut">
              <a:rPr lang="es-ES" smtClean="0"/>
              <a:t>20/10/15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EA4B1A-596A-44B3-B3D5-16287C32C044}" type="slidenum">
              <a:rPr lang="es-ES" smtClean="0"/>
              <a:t>‹Nr.›</a:t>
            </a:fld>
            <a:endParaRPr lang="es-ES"/>
          </a:p>
        </p:txBody>
      </p:sp>
    </p:spTree>
    <p:extLst>
      <p:ext uri="{BB962C8B-B14F-4D97-AF65-F5344CB8AC3E}">
        <p14:creationId xmlns:p14="http://schemas.microsoft.com/office/powerpoint/2010/main" val="1786656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7A847CFC-816F-41D0-AAC0-9BF4FEBC753E}" type="datetimeFigureOut">
              <a:rPr lang="es-ES" smtClean="0"/>
              <a:t>20/10/15</a:t>
            </a:fld>
            <a:endParaRPr lang="es-ES"/>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ES"/>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32FADFE-3B8F-471C-ABF0-DBC7717ECBBC}" type="slidenum">
              <a:rPr lang="es-ES" smtClean="0"/>
              <a:t>‹Nr.›</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t>20/10/15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‹Nr.›</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t>20/10/15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‹Nr.›</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7A847CFC-816F-41D0-AAC0-9BF4FEBC753E}" type="datetimeFigureOut">
              <a:rPr lang="es-ES" smtClean="0"/>
              <a:t>20/10/15</a:t>
            </a:fld>
            <a:endParaRPr lang="es-ES"/>
          </a:p>
        </p:txBody>
      </p:sp>
      <p:sp>
        <p:nvSpPr>
          <p:cNvPr id="5" name="4 Marcador de pie de página"/>
          <p:cNvSpPr>
            <a:spLocks noGrp="1"/>
          </p:cNvSpPr>
          <p:nvPr>
            <p:ph type="ftr" sz="quarter" idx="11"/>
          </p:nvPr>
        </p:nvSpPr>
        <p:spPr>
          <a:xfrm>
            <a:off x="457200" y="6480969"/>
            <a:ext cx="4260056" cy="300831"/>
          </a:xfrm>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‹Nr.›</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7A847CFC-816F-41D0-AAC0-9BF4FEBC753E}" type="datetimeFigureOut">
              <a:rPr lang="es-ES" smtClean="0"/>
              <a:t>20/10/15</a:t>
            </a:fld>
            <a:endParaRPr lang="es-ES"/>
          </a:p>
        </p:txBody>
      </p:sp>
      <p:sp>
        <p:nvSpPr>
          <p:cNvPr id="5" name="4 Marcador de pie de página"/>
          <p:cNvSpPr>
            <a:spLocks noGrp="1"/>
          </p:cNvSpPr>
          <p:nvPr>
            <p:ph type="ftr" sz="quarter" idx="11"/>
          </p:nvPr>
        </p:nvSpPr>
        <p:spPr>
          <a:xfrm>
            <a:off x="2619376" y="6480969"/>
            <a:ext cx="4260056" cy="300831"/>
          </a:xfrm>
        </p:spPr>
        <p:txBody>
          <a:bodyPr/>
          <a:lstStyle/>
          <a:p>
            <a:endParaRPr lang="es-ES"/>
          </a:p>
        </p:txBody>
      </p:sp>
      <p:sp>
        <p:nvSpPr>
          <p:cNvPr id="6" name="5 Marcador de número de diapositiva"/>
          <p:cNvSpPr>
            <a:spLocks noGrp="1"/>
          </p:cNvSpPr>
          <p:nvPr>
            <p:ph type="sldNum" sz="quarter" idx="12"/>
          </p:nvPr>
        </p:nvSpPr>
        <p:spPr>
          <a:xfrm>
            <a:off x="8451056" y="809624"/>
            <a:ext cx="502920" cy="300831"/>
          </a:xfrm>
        </p:spPr>
        <p:txBody>
          <a:bodyPr/>
          <a:lstStyle/>
          <a:p>
            <a:fld id="{132FADFE-3B8F-471C-ABF0-DBC7717ECBBC}" type="slidenum">
              <a:rPr lang="es-ES" smtClean="0"/>
              <a:t>‹Nr.›</a:t>
            </a:fld>
            <a:endParaRPr lang="es-ES"/>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7A847CFC-816F-41D0-AAC0-9BF4FEBC753E}" type="datetimeFigureOut">
              <a:rPr lang="es-ES" smtClean="0"/>
              <a:t>20/10/15</a:t>
            </a:fld>
            <a:endParaRPr lang="es-ES"/>
          </a:p>
        </p:txBody>
      </p:sp>
      <p:sp>
        <p:nvSpPr>
          <p:cNvPr id="6" name="5 Marcador de pie de página"/>
          <p:cNvSpPr>
            <a:spLocks noGrp="1"/>
          </p:cNvSpPr>
          <p:nvPr>
            <p:ph type="ftr" sz="quarter" idx="11"/>
          </p:nvPr>
        </p:nvSpPr>
        <p:spPr>
          <a:xfrm>
            <a:off x="457200" y="6480969"/>
            <a:ext cx="4260056" cy="301752"/>
          </a:xfrm>
        </p:spPr>
        <p:txBody>
          <a:bodyPr/>
          <a:lstStyle/>
          <a:p>
            <a:endParaRPr lang="es-ES"/>
          </a:p>
        </p:txBody>
      </p:sp>
      <p:sp>
        <p:nvSpPr>
          <p:cNvPr id="7" name="6 Marcador de número de diapositiva"/>
          <p:cNvSpPr>
            <a:spLocks noGrp="1"/>
          </p:cNvSpPr>
          <p:nvPr>
            <p:ph type="sldNum" sz="quarter" idx="12"/>
          </p:nvPr>
        </p:nvSpPr>
        <p:spPr>
          <a:xfrm>
            <a:off x="7589520" y="6480969"/>
            <a:ext cx="502920" cy="301752"/>
          </a:xfrm>
        </p:spPr>
        <p:txBody>
          <a:bodyPr/>
          <a:lstStyle/>
          <a:p>
            <a:fld id="{132FADFE-3B8F-471C-ABF0-DBC7717ECBBC}" type="slidenum">
              <a:rPr lang="es-ES" smtClean="0"/>
              <a:t>‹Nr.›</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7A847CFC-816F-41D0-AAC0-9BF4FEBC753E}" type="datetimeFigureOut">
              <a:rPr lang="es-ES" smtClean="0"/>
              <a:t>20/10/15</a:t>
            </a:fld>
            <a:endParaRPr lang="es-ES"/>
          </a:p>
        </p:txBody>
      </p:sp>
      <p:sp>
        <p:nvSpPr>
          <p:cNvPr id="8" name="7 Marcador de pie de página"/>
          <p:cNvSpPr>
            <a:spLocks noGrp="1"/>
          </p:cNvSpPr>
          <p:nvPr>
            <p:ph type="ftr" sz="quarter" idx="11"/>
          </p:nvPr>
        </p:nvSpPr>
        <p:spPr>
          <a:xfrm>
            <a:off x="457200" y="6480969"/>
            <a:ext cx="4261104" cy="301752"/>
          </a:xfrm>
        </p:spPr>
        <p:txBody>
          <a:bodyPr/>
          <a:lstStyle/>
          <a:p>
            <a:endParaRPr lang="es-ES"/>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132FADFE-3B8F-471C-ABF0-DBC7717ECBBC}" type="slidenum">
              <a:rPr lang="es-ES" smtClean="0"/>
              <a:t>‹Nr.›</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7A847CFC-816F-41D0-AAC0-9BF4FEBC753E}" type="datetimeFigureOut">
              <a:rPr lang="es-ES" smtClean="0"/>
              <a:t>20/10/15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t>‹Nr.›</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7A847CFC-816F-41D0-AAC0-9BF4FEBC753E}" type="datetimeFigureOut">
              <a:rPr lang="es-ES" smtClean="0"/>
              <a:t>20/10/15</a:t>
            </a:fld>
            <a:endParaRPr lang="es-ES"/>
          </a:p>
        </p:txBody>
      </p:sp>
      <p:sp>
        <p:nvSpPr>
          <p:cNvPr id="3" name="2 Marcador de pie de página"/>
          <p:cNvSpPr>
            <a:spLocks noGrp="1"/>
          </p:cNvSpPr>
          <p:nvPr>
            <p:ph type="ftr" sz="quarter" idx="11"/>
          </p:nvPr>
        </p:nvSpPr>
        <p:spPr>
          <a:xfrm>
            <a:off x="457200" y="6481890"/>
            <a:ext cx="4260056" cy="300831"/>
          </a:xfrm>
        </p:spPr>
        <p:txBody>
          <a:bodyPr/>
          <a:lstStyle/>
          <a:p>
            <a:endParaRPr lang="es-ES"/>
          </a:p>
        </p:txBody>
      </p:sp>
      <p:sp>
        <p:nvSpPr>
          <p:cNvPr id="4" name="3 Marcador de número de diapositiva"/>
          <p:cNvSpPr>
            <a:spLocks noGrp="1"/>
          </p:cNvSpPr>
          <p:nvPr>
            <p:ph type="sldNum" sz="quarter" idx="12"/>
          </p:nvPr>
        </p:nvSpPr>
        <p:spPr>
          <a:xfrm>
            <a:off x="7589520" y="6480969"/>
            <a:ext cx="502920" cy="301752"/>
          </a:xfrm>
        </p:spPr>
        <p:txBody>
          <a:bodyPr/>
          <a:lstStyle/>
          <a:p>
            <a:fld id="{132FADFE-3B8F-471C-ABF0-DBC7717ECBBC}" type="slidenum">
              <a:rPr lang="es-ES" smtClean="0"/>
              <a:t>‹Nr.›</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7A847CFC-816F-41D0-AAC0-9BF4FEBC753E}" type="datetimeFigureOut">
              <a:rPr lang="es-ES" smtClean="0"/>
              <a:t>20/10/15</a:t>
            </a:fld>
            <a:endParaRPr lang="es-ES"/>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132FADFE-3B8F-471C-ABF0-DBC7717ECBBC}" type="slidenum">
              <a:rPr lang="es-ES" smtClean="0"/>
              <a:t>‹Nr.›</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7A847CFC-816F-41D0-AAC0-9BF4FEBC753E}" type="datetimeFigureOut">
              <a:rPr lang="es-ES" smtClean="0"/>
              <a:t>20/10/15</a:t>
            </a:fld>
            <a:endParaRPr lang="es-ES"/>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132FADFE-3B8F-471C-ABF0-DBC7717ECBBC}" type="slidenum">
              <a:rPr lang="es-ES" smtClean="0"/>
              <a:t>‹Nr.›</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7A847CFC-816F-41D0-AAC0-9BF4FEBC753E}" type="datetimeFigureOut">
              <a:rPr lang="es-ES" smtClean="0"/>
              <a:t>20/10/15</a:t>
            </a:fld>
            <a:endParaRPr lang="es-ES"/>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ES"/>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32FADFE-3B8F-471C-ABF0-DBC7717ECBBC}" type="slidenum">
              <a:rPr lang="es-ES" smtClean="0"/>
              <a:t>‹Nr.›</a:t>
            </a:fld>
            <a:endParaRPr lang="es-E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0.jpeg"/><Relationship Id="rId4" Type="http://schemas.openxmlformats.org/officeDocument/2006/relationships/image" Target="../media/image5.png"/><Relationship Id="rId1" Type="http://schemas.openxmlformats.org/officeDocument/2006/relationships/slideLayout" Target="../slideLayouts/slideLayout7.xml"/><Relationship Id="rId2" Type="http://schemas.openxmlformats.org/officeDocument/2006/relationships/image" Target="../media/image19.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21.png"/></Relationships>
</file>

<file path=ppt/slides/_rels/slide12.xml.rels><?xml version="1.0" encoding="UTF-8" standalone="yes"?>
<Relationships xmlns="http://schemas.openxmlformats.org/package/2006/relationships"><Relationship Id="rId3" Type="http://schemas.openxmlformats.org/officeDocument/2006/relationships/image" Target="../media/image20.jpeg"/><Relationship Id="rId4" Type="http://schemas.openxmlformats.org/officeDocument/2006/relationships/image" Target="../media/image5.png"/><Relationship Id="rId1" Type="http://schemas.openxmlformats.org/officeDocument/2006/relationships/slideLayout" Target="../slideLayouts/slideLayout7.xml"/><Relationship Id="rId2" Type="http://schemas.openxmlformats.org/officeDocument/2006/relationships/image" Target="../media/image19.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gif"/><Relationship Id="rId1" Type="http://schemas.openxmlformats.org/officeDocument/2006/relationships/slideLayout" Target="../slideLayouts/slideLayout7.xml"/><Relationship Id="rId2"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jpeg"/><Relationship Id="rId3"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image" Target="../media/image10.png"/><Relationship Id="rId5" Type="http://schemas.openxmlformats.org/officeDocument/2006/relationships/image" Target="../media/image11.jpeg"/><Relationship Id="rId6" Type="http://schemas.openxmlformats.org/officeDocument/2006/relationships/image" Target="../media/image5.png"/><Relationship Id="rId1" Type="http://schemas.openxmlformats.org/officeDocument/2006/relationships/slideLayout" Target="../slideLayouts/slideLayout7.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5" Type="http://schemas.openxmlformats.org/officeDocument/2006/relationships/image" Target="../media/image14.jpeg"/><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 Id="rId3" Type="http://schemas.openxmlformats.org/officeDocument/2006/relationships/image" Target="../media/image1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jpeg"/><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jpeg"/><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FOCImagen"/>
          <p:cNvPicPr/>
          <p:nvPr/>
        </p:nvPicPr>
        <p:blipFill>
          <a:blip r:embed="rId2"/>
          <a:srcRect/>
          <a:stretch>
            <a:fillRect/>
          </a:stretch>
        </p:blipFill>
        <p:spPr bwMode="auto">
          <a:xfrm>
            <a:off x="2123728" y="188640"/>
            <a:ext cx="4464496" cy="1377838"/>
          </a:xfrm>
          <a:prstGeom prst="rect">
            <a:avLst/>
          </a:prstGeom>
          <a:noFill/>
          <a:ln w="9525">
            <a:noFill/>
            <a:miter lim="800000"/>
            <a:headEnd/>
            <a:tailEnd/>
          </a:ln>
        </p:spPr>
      </p:pic>
      <p:sp>
        <p:nvSpPr>
          <p:cNvPr id="5" name="4 CuadroTexto"/>
          <p:cNvSpPr txBox="1"/>
          <p:nvPr/>
        </p:nvSpPr>
        <p:spPr>
          <a:xfrm>
            <a:off x="683568" y="1916832"/>
            <a:ext cx="7704856" cy="646331"/>
          </a:xfrm>
          <a:prstGeom prst="rect">
            <a:avLst/>
          </a:prstGeom>
          <a:noFill/>
        </p:spPr>
        <p:txBody>
          <a:bodyPr wrap="square" rtlCol="0">
            <a:spAutoFit/>
          </a:bodyPr>
          <a:lstStyle/>
          <a:p>
            <a:pPr algn="ctr"/>
            <a:r>
              <a:rPr lang="es-ES" sz="3600" b="1" dirty="0" smtClean="0">
                <a:solidFill>
                  <a:srgbClr val="00B0F0"/>
                </a:solidFill>
                <a:latin typeface="Verdana" panose="020B0604030504040204" pitchFamily="34" charset="0"/>
                <a:ea typeface="Verdana" panose="020B0604030504040204" pitchFamily="34" charset="0"/>
                <a:cs typeface="Verdana" panose="020B0604030504040204" pitchFamily="34" charset="0"/>
              </a:rPr>
              <a:t>SEGURIDAD EN EL TRABAJO</a:t>
            </a:r>
            <a:endParaRPr lang="es-ES" sz="3600" b="1" dirty="0">
              <a:solidFill>
                <a:srgbClr val="00B0F0"/>
              </a:solidFill>
              <a:latin typeface="Verdana" panose="020B0604030504040204" pitchFamily="34" charset="0"/>
              <a:ea typeface="Verdana" panose="020B0604030504040204" pitchFamily="34" charset="0"/>
              <a:cs typeface="Verdana" panose="020B0604030504040204" pitchFamily="34" charset="0"/>
            </a:endParaRPr>
          </a:p>
        </p:txBody>
      </p:sp>
      <p:pic>
        <p:nvPicPr>
          <p:cNvPr id="4098" name="Picture 2" descr="http://3.bp.blogspot.com/-dU2Q0spifuw/UYpDHq6sVUI/AAAAAAAAAC8/FJqL5nt8gfg/s1600/segu.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720" y="2492896"/>
            <a:ext cx="5695875" cy="3959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5016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media.prevencionar.com/uploads/2011/02/ScreenClip2345modifi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540" y="692697"/>
            <a:ext cx="4531492" cy="2619302"/>
          </a:xfrm>
          <a:prstGeom prst="rect">
            <a:avLst/>
          </a:prstGeom>
          <a:noFill/>
          <a:extLst>
            <a:ext uri="{909E8E84-426E-40dd-AFC4-6F175D3DCCD1}">
              <a14:hiddenFill xmlns:a14="http://schemas.microsoft.com/office/drawing/2010/main">
                <a:solidFill>
                  <a:srgbClr val="FFFFFF"/>
                </a:solidFill>
              </a14:hiddenFill>
            </a:ext>
          </a:extLst>
        </p:spPr>
      </p:pic>
      <p:pic>
        <p:nvPicPr>
          <p:cNvPr id="16390" name="Picture 6" descr="http://www.trabajoyprevencion.jcyl.es/web/jcyl/binarios/632/721/TYP_Lema04.jpg?blobheadername1=Cache-control&amp;blobheadername2=Expires&amp;blobheadervalue1=no-store%2Cno-cache%2Cmust-revalidate&amp;blobheadervalue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3501008"/>
            <a:ext cx="4536504" cy="2348856"/>
          </a:xfrm>
          <a:prstGeom prst="rect">
            <a:avLst/>
          </a:prstGeom>
          <a:noFill/>
          <a:extLst>
            <a:ext uri="{909E8E84-426E-40dd-AFC4-6F175D3DCCD1}">
              <a14:hiddenFill xmlns:a14="http://schemas.microsoft.com/office/drawing/2010/main">
                <a:solidFill>
                  <a:srgbClr val="FFFFFF"/>
                </a:solidFill>
              </a14:hiddenFill>
            </a:ext>
          </a:extLst>
        </p:spPr>
      </p:pic>
      <p:sp>
        <p:nvSpPr>
          <p:cNvPr id="5" name="4 CuadroTexto"/>
          <p:cNvSpPr txBox="1"/>
          <p:nvPr/>
        </p:nvSpPr>
        <p:spPr>
          <a:xfrm>
            <a:off x="5046315" y="1412776"/>
            <a:ext cx="3528392" cy="1077218"/>
          </a:xfrm>
          <a:prstGeom prst="rect">
            <a:avLst/>
          </a:prstGeom>
          <a:noFill/>
        </p:spPr>
        <p:txBody>
          <a:bodyPr wrap="square" rtlCol="0">
            <a:spAutoFit/>
          </a:bodyPr>
          <a:lstStyle/>
          <a:p>
            <a:r>
              <a:rPr lang="es-ES" sz="3200" b="1" dirty="0" smtClean="0"/>
              <a:t>TU DECIDES…………</a:t>
            </a:r>
            <a:endParaRPr lang="es-ES" sz="3200" b="1" dirty="0"/>
          </a:p>
        </p:txBody>
      </p:sp>
      <p:sp>
        <p:nvSpPr>
          <p:cNvPr id="9" name="8 CuadroTexto"/>
          <p:cNvSpPr txBox="1"/>
          <p:nvPr/>
        </p:nvSpPr>
        <p:spPr>
          <a:xfrm>
            <a:off x="5046315" y="4005064"/>
            <a:ext cx="4044993" cy="1077218"/>
          </a:xfrm>
          <a:prstGeom prst="rect">
            <a:avLst/>
          </a:prstGeom>
          <a:noFill/>
        </p:spPr>
        <p:txBody>
          <a:bodyPr wrap="square" rtlCol="0">
            <a:spAutoFit/>
          </a:bodyPr>
          <a:lstStyle/>
          <a:p>
            <a:r>
              <a:rPr lang="es-ES" sz="3200" b="1" dirty="0" smtClean="0"/>
              <a:t>FOC YA LO HA HECHO.</a:t>
            </a:r>
            <a:endParaRPr lang="es-ES" sz="3200" b="1" dirty="0"/>
          </a:p>
        </p:txBody>
      </p:sp>
      <p:pic>
        <p:nvPicPr>
          <p:cNvPr id="10"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4288" y="6198652"/>
            <a:ext cx="1873558" cy="6107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4957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1626652"/>
            <a:ext cx="8229600" cy="4572000"/>
          </a:xfrm>
        </p:spPr>
        <p:txBody>
          <a:bodyPr>
            <a:normAutofit fontScale="47500" lnSpcReduction="20000"/>
          </a:bodyPr>
          <a:lstStyle/>
          <a:p>
            <a:pPr lvl="4" algn="just"/>
            <a:r>
              <a:rPr lang="es-ES_tradnl" sz="2900" b="1" dirty="0" smtClean="0">
                <a:latin typeface="Verdana" panose="020B0604030504040204" pitchFamily="34" charset="0"/>
                <a:ea typeface="Verdana" panose="020B0604030504040204" pitchFamily="34" charset="0"/>
                <a:cs typeface="Verdana" panose="020B0604030504040204" pitchFamily="34" charset="0"/>
              </a:rPr>
              <a:t>Cuando se diagnostique a algún miembro del personal de </a:t>
            </a:r>
            <a:r>
              <a:rPr lang="es-ES_tradnl" sz="2900" b="1" i="1" dirty="0" smtClean="0">
                <a:latin typeface="Verdana" panose="020B0604030504040204" pitchFamily="34" charset="0"/>
                <a:ea typeface="Verdana" panose="020B0604030504040204" pitchFamily="34" charset="0"/>
                <a:cs typeface="Verdana" panose="020B0604030504040204" pitchFamily="34" charset="0"/>
              </a:rPr>
              <a:t>FOC</a:t>
            </a:r>
            <a:r>
              <a:rPr lang="es-ES_tradnl" sz="2900" b="1" dirty="0" smtClean="0">
                <a:latin typeface="Verdana" panose="020B0604030504040204" pitchFamily="34" charset="0"/>
                <a:ea typeface="Verdana" panose="020B0604030504040204" pitchFamily="34" charset="0"/>
                <a:cs typeface="Verdana" panose="020B0604030504040204" pitchFamily="34" charset="0"/>
              </a:rPr>
              <a:t> una enfermedad profesional, el servicio médico concertado por la empresa informará al Responsable de Seguridad y Salud en el Trabajo sobre la enfermedad diagnosticada. </a:t>
            </a:r>
          </a:p>
          <a:p>
            <a:pPr lvl="4" algn="just"/>
            <a:endParaRPr lang="es-ES" sz="2900" b="1" dirty="0" smtClean="0">
              <a:latin typeface="Verdana" panose="020B0604030504040204" pitchFamily="34" charset="0"/>
              <a:ea typeface="Verdana" panose="020B0604030504040204" pitchFamily="34" charset="0"/>
              <a:cs typeface="Verdana" panose="020B0604030504040204" pitchFamily="34" charset="0"/>
            </a:endParaRPr>
          </a:p>
          <a:p>
            <a:pPr algn="just"/>
            <a:r>
              <a:rPr lang="es-ES_tradnl" b="1" dirty="0" smtClean="0">
                <a:latin typeface="Verdana" panose="020B0604030504040204" pitchFamily="34" charset="0"/>
                <a:ea typeface="Verdana" panose="020B0604030504040204" pitchFamily="34" charset="0"/>
                <a:cs typeface="Verdana" panose="020B0604030504040204" pitchFamily="34" charset="0"/>
              </a:rPr>
              <a:t>El técnico </a:t>
            </a:r>
            <a:r>
              <a:rPr lang="es-ES_tradnl" b="1" dirty="0">
                <a:latin typeface="Verdana" panose="020B0604030504040204" pitchFamily="34" charset="0"/>
                <a:ea typeface="Verdana" panose="020B0604030504040204" pitchFamily="34" charset="0"/>
                <a:cs typeface="Verdana" panose="020B0604030504040204" pitchFamily="34" charset="0"/>
              </a:rPr>
              <a:t>del </a:t>
            </a:r>
            <a:r>
              <a:rPr lang="es-ES_tradnl" b="1" dirty="0" smtClean="0">
                <a:latin typeface="Verdana" panose="020B0604030504040204" pitchFamily="34" charset="0"/>
                <a:ea typeface="Verdana" panose="020B0604030504040204" pitchFamily="34" charset="0"/>
                <a:cs typeface="Verdana" panose="020B0604030504040204" pitchFamily="34" charset="0"/>
              </a:rPr>
              <a:t>SPA, </a:t>
            </a:r>
            <a:r>
              <a:rPr lang="es-ES_tradnl" b="1" dirty="0">
                <a:latin typeface="Verdana" panose="020B0604030504040204" pitchFamily="34" charset="0"/>
                <a:ea typeface="Verdana" panose="020B0604030504040204" pitchFamily="34" charset="0"/>
                <a:cs typeface="Verdana" panose="020B0604030504040204" pitchFamily="34" charset="0"/>
              </a:rPr>
              <a:t>iniciará la investigación, solicitando cuando sea necesario la asistencia de la Mutua de trabajo u otros servicios especializados, hasta que sean determinadas las causas de la enfermedad para poder así informar </a:t>
            </a:r>
            <a:r>
              <a:rPr lang="es-ES_tradnl" b="1" dirty="0" smtClean="0">
                <a:latin typeface="Verdana" panose="020B0604030504040204" pitchFamily="34" charset="0"/>
                <a:ea typeface="Verdana" panose="020B0604030504040204" pitchFamily="34" charset="0"/>
                <a:cs typeface="Verdana" panose="020B0604030504040204" pitchFamily="34" charset="0"/>
              </a:rPr>
              <a:t>ala empresa, para tomar las </a:t>
            </a:r>
            <a:r>
              <a:rPr lang="es-ES_tradnl" b="1" dirty="0">
                <a:latin typeface="Verdana" panose="020B0604030504040204" pitchFamily="34" charset="0"/>
                <a:ea typeface="Verdana" panose="020B0604030504040204" pitchFamily="34" charset="0"/>
                <a:cs typeface="Verdana" panose="020B0604030504040204" pitchFamily="34" charset="0"/>
              </a:rPr>
              <a:t>decisiones que procedan al respecto.</a:t>
            </a:r>
            <a:endParaRPr lang="es-ES" b="1" dirty="0">
              <a:latin typeface="Verdana" panose="020B0604030504040204" pitchFamily="34" charset="0"/>
              <a:ea typeface="Verdana" panose="020B0604030504040204" pitchFamily="34" charset="0"/>
              <a:cs typeface="Verdana" panose="020B0604030504040204" pitchFamily="34" charset="0"/>
            </a:endParaRPr>
          </a:p>
          <a:p>
            <a:pPr algn="just"/>
            <a:r>
              <a:rPr lang="es-ES_tradnl" b="1" dirty="0" smtClean="0">
                <a:latin typeface="Verdana" panose="020B0604030504040204" pitchFamily="34" charset="0"/>
                <a:ea typeface="Verdana" panose="020B0604030504040204" pitchFamily="34" charset="0"/>
                <a:cs typeface="Verdana" panose="020B0604030504040204" pitchFamily="34" charset="0"/>
              </a:rPr>
              <a:t>Debe </a:t>
            </a:r>
            <a:r>
              <a:rPr lang="es-ES_tradnl" b="1" dirty="0">
                <a:latin typeface="Verdana" panose="020B0604030504040204" pitchFamily="34" charset="0"/>
                <a:ea typeface="Verdana" panose="020B0604030504040204" pitchFamily="34" charset="0"/>
                <a:cs typeface="Verdana" panose="020B0604030504040204" pitchFamily="34" charset="0"/>
              </a:rPr>
              <a:t>ser comunicada a la Autoridad laboral mediante un parte de enfermedad profesional, cuya elaboración y transmisión se llevarán a cabo en su totalidad por medios electrónicos. La entidad gestora o mutua de accidentes de trabajo y enfermedades profesionales de la Seguridad Social que asuma la protección de las contingencias profesionales vendrá obligada a elaborar y tramitar el parte de enfermedad profesional, sin perjuicio del deber </a:t>
            </a:r>
            <a:r>
              <a:rPr lang="es-ES_tradnl" b="1" i="1" dirty="0">
                <a:latin typeface="Verdana" panose="020B0604030504040204" pitchFamily="34" charset="0"/>
                <a:ea typeface="Verdana" panose="020B0604030504040204" pitchFamily="34" charset="0"/>
                <a:cs typeface="Verdana" panose="020B0604030504040204" pitchFamily="34" charset="0"/>
              </a:rPr>
              <a:t>FOC</a:t>
            </a:r>
            <a:r>
              <a:rPr lang="es-ES_tradnl" b="1" dirty="0">
                <a:latin typeface="Verdana" panose="020B0604030504040204" pitchFamily="34" charset="0"/>
                <a:ea typeface="Verdana" panose="020B0604030504040204" pitchFamily="34" charset="0"/>
                <a:cs typeface="Verdana" panose="020B0604030504040204" pitchFamily="34" charset="0"/>
              </a:rPr>
              <a:t> de facilitar la información necesaria para poder elaborar el parte. </a:t>
            </a:r>
            <a:endParaRPr lang="es-ES" b="1" dirty="0">
              <a:latin typeface="Verdana" panose="020B0604030504040204" pitchFamily="34" charset="0"/>
              <a:ea typeface="Verdana" panose="020B0604030504040204" pitchFamily="34" charset="0"/>
              <a:cs typeface="Verdana" panose="020B0604030504040204" pitchFamily="34" charset="0"/>
            </a:endParaRPr>
          </a:p>
          <a:p>
            <a:pPr algn="just"/>
            <a:r>
              <a:rPr lang="es-ES_tradnl" b="1" dirty="0">
                <a:latin typeface="Verdana" panose="020B0604030504040204" pitchFamily="34" charset="0"/>
                <a:ea typeface="Verdana" panose="020B0604030504040204" pitchFamily="34" charset="0"/>
                <a:cs typeface="Verdana" panose="020B0604030504040204" pitchFamily="34" charset="0"/>
              </a:rPr>
              <a:t>La comunicación inicial del parte habrá de llevarse a cabo dentro de los diez días hábiles siguientes a la fecha en que se haya producido el diagnóstico de la enfermedad profesional. En cualquier caso, la totalidad de los datos contemplados en el mismo se deberá transmitir en el plazo máximo de los cinco días hábiles siguientes a la comunicación inicial.</a:t>
            </a:r>
            <a:endParaRPr lang="es-ES" b="1" dirty="0">
              <a:latin typeface="Verdana" panose="020B0604030504040204" pitchFamily="34" charset="0"/>
              <a:ea typeface="Verdana" panose="020B0604030504040204" pitchFamily="34" charset="0"/>
              <a:cs typeface="Verdana" panose="020B0604030504040204" pitchFamily="34" charset="0"/>
            </a:endParaRPr>
          </a:p>
          <a:p>
            <a:endParaRPr lang="es-ES" b="1" dirty="0">
              <a:latin typeface="Verdana" panose="020B0604030504040204" pitchFamily="34" charset="0"/>
              <a:ea typeface="Verdana" panose="020B0604030504040204" pitchFamily="34" charset="0"/>
              <a:cs typeface="Verdana" panose="020B0604030504040204" pitchFamily="34" charset="0"/>
            </a:endParaRPr>
          </a:p>
        </p:txBody>
      </p:sp>
      <p:sp>
        <p:nvSpPr>
          <p:cNvPr id="4" name="3 CuadroTexto"/>
          <p:cNvSpPr txBox="1"/>
          <p:nvPr/>
        </p:nvSpPr>
        <p:spPr>
          <a:xfrm>
            <a:off x="1691680" y="260648"/>
            <a:ext cx="7056784" cy="954107"/>
          </a:xfrm>
          <a:prstGeom prst="rect">
            <a:avLst/>
          </a:prstGeom>
          <a:noFill/>
        </p:spPr>
        <p:txBody>
          <a:bodyPr wrap="square" rtlCol="0">
            <a:spAutoFit/>
          </a:bodyPr>
          <a:lstStyle/>
          <a:p>
            <a:pPr marL="484632" algn="ctr">
              <a:spcBef>
                <a:spcPct val="0"/>
              </a:spcBef>
            </a:pPr>
            <a:r>
              <a:rPr lang="es-ES" sz="2800" b="1" dirty="0" smtClean="0">
                <a:ln w="6350">
                  <a:solidFill>
                    <a:srgbClr val="FF388C">
                      <a:shade val="43000"/>
                    </a:srgbClr>
                  </a:solidFill>
                </a:ln>
                <a:solidFill>
                  <a:srgbClr val="FF388C">
                    <a:tint val="83000"/>
                    <a:satMod val="150000"/>
                  </a:srgbClr>
                </a:solidFill>
                <a:effectLst>
                  <a:outerShdw blurRad="26000" dist="26000" dir="145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rPr>
              <a:t>ENFERMEDAD PROFESIONAL INVESTIGACION</a:t>
            </a:r>
            <a:endParaRPr lang="es-ES" sz="2800" b="1" dirty="0">
              <a:ln w="6350">
                <a:solidFill>
                  <a:srgbClr val="FF388C">
                    <a:shade val="43000"/>
                  </a:srgbClr>
                </a:solidFill>
              </a:ln>
              <a:solidFill>
                <a:srgbClr val="FF388C">
                  <a:tint val="83000"/>
                  <a:satMod val="150000"/>
                </a:srgbClr>
              </a:solidFill>
              <a:effectLst>
                <a:outerShdw blurRad="26000" dist="26000" dir="145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endParaRPr>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89248" y="6021288"/>
            <a:ext cx="1873558" cy="6107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0" name="Picture 2" descr="http://www.aclsysteme.ca/images/doctor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0"/>
            <a:ext cx="2406377" cy="24928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6736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media.prevencionar.com/uploads/2011/02/ScreenClip2345modifi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836712"/>
            <a:ext cx="3384376" cy="2232247"/>
          </a:xfrm>
          <a:prstGeom prst="rect">
            <a:avLst/>
          </a:prstGeom>
          <a:noFill/>
          <a:extLst>
            <a:ext uri="{909E8E84-426E-40dd-AFC4-6F175D3DCCD1}">
              <a14:hiddenFill xmlns:a14="http://schemas.microsoft.com/office/drawing/2010/main">
                <a:solidFill>
                  <a:srgbClr val="FFFFFF"/>
                </a:solidFill>
              </a14:hiddenFill>
            </a:ext>
          </a:extLst>
        </p:spPr>
      </p:pic>
      <p:pic>
        <p:nvPicPr>
          <p:cNvPr id="16390" name="Picture 6" descr="http://www.trabajoyprevencion.jcyl.es/web/jcyl/binarios/632/721/TYP_Lema04.jpg?blobheadername1=Cache-control&amp;blobheadername2=Expires&amp;blobheadervalue1=no-store%2Cno-cache%2Cmust-revalidate&amp;blobheadervalue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9022" y="3429000"/>
            <a:ext cx="4648200" cy="2145085"/>
          </a:xfrm>
          <a:prstGeom prst="rect">
            <a:avLst/>
          </a:prstGeom>
          <a:noFill/>
          <a:extLst>
            <a:ext uri="{909E8E84-426E-40dd-AFC4-6F175D3DCCD1}">
              <a14:hiddenFill xmlns:a14="http://schemas.microsoft.com/office/drawing/2010/main">
                <a:solidFill>
                  <a:srgbClr val="FFFFFF"/>
                </a:solidFill>
              </a14:hiddenFill>
            </a:ext>
          </a:extLst>
        </p:spPr>
      </p:pic>
      <p:sp>
        <p:nvSpPr>
          <p:cNvPr id="5" name="4 CuadroTexto"/>
          <p:cNvSpPr txBox="1"/>
          <p:nvPr/>
        </p:nvSpPr>
        <p:spPr>
          <a:xfrm>
            <a:off x="5076056" y="1272077"/>
            <a:ext cx="3528392" cy="1077218"/>
          </a:xfrm>
          <a:prstGeom prst="rect">
            <a:avLst/>
          </a:prstGeom>
          <a:noFill/>
        </p:spPr>
        <p:txBody>
          <a:bodyPr wrap="square" rtlCol="0">
            <a:spAutoFit/>
          </a:bodyPr>
          <a:lstStyle/>
          <a:p>
            <a:r>
              <a:rPr lang="es-ES" sz="3200" b="1" dirty="0" smtClean="0"/>
              <a:t>TU DECIDES…………</a:t>
            </a:r>
            <a:endParaRPr lang="es-ES" sz="3200" b="1" dirty="0"/>
          </a:p>
        </p:txBody>
      </p:sp>
      <p:sp>
        <p:nvSpPr>
          <p:cNvPr id="9" name="8 CuadroTexto"/>
          <p:cNvSpPr txBox="1"/>
          <p:nvPr/>
        </p:nvSpPr>
        <p:spPr>
          <a:xfrm>
            <a:off x="5076056" y="4496867"/>
            <a:ext cx="4044993" cy="1077218"/>
          </a:xfrm>
          <a:prstGeom prst="rect">
            <a:avLst/>
          </a:prstGeom>
          <a:noFill/>
        </p:spPr>
        <p:txBody>
          <a:bodyPr wrap="square" rtlCol="0">
            <a:spAutoFit/>
          </a:bodyPr>
          <a:lstStyle/>
          <a:p>
            <a:r>
              <a:rPr lang="es-ES" sz="3200" b="1" dirty="0" smtClean="0"/>
              <a:t>FOC YA LO HA HECHO……</a:t>
            </a:r>
            <a:endParaRPr lang="es-ES" sz="3200" b="1" dirty="0"/>
          </a:p>
        </p:txBody>
      </p:sp>
      <p:pic>
        <p:nvPicPr>
          <p:cNvPr id="10"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48264" y="6164322"/>
            <a:ext cx="1873558" cy="6107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5746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475656" y="1101354"/>
            <a:ext cx="6840760" cy="4478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altLang="es-ES" sz="1200" b="0" i="0"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s-ES" altLang="es-ES" sz="1200" dirty="0">
              <a:latin typeface="Verdana" panose="020B0604030504040204" pitchFamily="34" charset="0"/>
              <a:ea typeface="Verdana" panose="020B0604030504040204" pitchFamily="34" charset="0"/>
              <a:cs typeface="Verdana" panose="020B060403050404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 sz="1400" b="0" i="0"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La seguridad y salud en el trabajo, así como la prevención de riesgos laborales  es un compromiso estratégico e irrenunciable en </a:t>
            </a:r>
            <a:r>
              <a:rPr kumimoji="0" lang="es-ES" altLang="es-ES" sz="1400" b="1" i="1"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FOC</a:t>
            </a:r>
            <a:r>
              <a:rPr kumimoji="0" lang="es-ES" altLang="es-ES" sz="1400" b="0" i="0"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 tal y como se indica en su Política de Calidad, Medio Ambiente y SST.</a:t>
            </a:r>
          </a:p>
          <a:p>
            <a:pPr marL="0" marR="0" lvl="0" indent="0" algn="ctr" defTabSz="914400" rtl="0" eaLnBrk="1" fontAlgn="base" latinLnBrk="0" hangingPunct="1">
              <a:lnSpc>
                <a:spcPct val="100000"/>
              </a:lnSpc>
              <a:spcBef>
                <a:spcPct val="0"/>
              </a:spcBef>
              <a:spcAft>
                <a:spcPct val="0"/>
              </a:spcAft>
              <a:buClrTx/>
              <a:buSzTx/>
              <a:buFontTx/>
              <a:buNone/>
              <a:tabLst/>
            </a:pPr>
            <a:endParaRPr lang="es-ES" altLang="es-ES" sz="1400" dirty="0">
              <a:latin typeface="Verdana" panose="020B0604030504040204" pitchFamily="34" charset="0"/>
              <a:ea typeface="Verdana" panose="020B0604030504040204" pitchFamily="34" charset="0"/>
              <a:cs typeface="Verdana" panose="020B060403050404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altLang="es-ES" sz="1000" b="0" i="0"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ES" sz="1400" b="0" i="0"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Por ello la empresa ha implantado un sistema de gestión de Seguridad y Salud en el Trabajo según norma </a:t>
            </a:r>
            <a:r>
              <a:rPr kumimoji="0" lang="es-ES" altLang="es-ES" sz="1400" b="1" i="0" u="sng" strike="noStrike" cap="none" normalizeH="0" baseline="0" dirty="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OHSAS 18001:2007</a:t>
            </a:r>
            <a:r>
              <a:rPr kumimoji="0" lang="es-ES" altLang="es-ES" sz="1400" b="0" i="0"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 el cual es auditado anualmente por la entidad certificadora </a:t>
            </a:r>
            <a:r>
              <a:rPr kumimoji="0" lang="es-ES" altLang="es-ES" sz="1400" b="1" i="0"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AENOR</a:t>
            </a:r>
            <a:r>
              <a:rPr kumimoji="0" lang="es-ES" altLang="es-ES" sz="1400" b="0" i="0"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 con el fin de alcanzar y demostrar nuestro sólido desempeño con la Seguridad y Salud en el Trabajo.</a:t>
            </a:r>
          </a:p>
          <a:p>
            <a:pPr marL="0" marR="0" lvl="0" indent="0" algn="ctr" defTabSz="914400" rtl="0" eaLnBrk="0" fontAlgn="base" latinLnBrk="0" hangingPunct="0">
              <a:lnSpc>
                <a:spcPct val="100000"/>
              </a:lnSpc>
              <a:spcBef>
                <a:spcPct val="0"/>
              </a:spcBef>
              <a:spcAft>
                <a:spcPct val="0"/>
              </a:spcAft>
              <a:buClrTx/>
              <a:buSzTx/>
              <a:buFontTx/>
              <a:buNone/>
              <a:tabLst/>
            </a:pPr>
            <a:endParaRPr lang="es-ES" altLang="es-ES" sz="1400" dirty="0">
              <a:latin typeface="Verdana" panose="020B0604030504040204" pitchFamily="34" charset="0"/>
              <a:ea typeface="Verdana" panose="020B0604030504040204" pitchFamily="34" charset="0"/>
              <a:cs typeface="Verdana" panose="020B0604030504040204" pitchFamily="34" charset="0"/>
            </a:endParaRPr>
          </a:p>
          <a:p>
            <a:pPr algn="ctr" eaLnBrk="0" fontAlgn="base" hangingPunct="0">
              <a:spcBef>
                <a:spcPct val="0"/>
              </a:spcBef>
              <a:spcAft>
                <a:spcPct val="0"/>
              </a:spcAft>
            </a:pPr>
            <a:r>
              <a:rPr lang="es-ES" sz="1400" dirty="0" smtClean="0">
                <a:latin typeface="Verdana" panose="020B0604030504040204" pitchFamily="34" charset="0"/>
                <a:ea typeface="Verdana" panose="020B0604030504040204" pitchFamily="34" charset="0"/>
                <a:cs typeface="Verdana" panose="020B0604030504040204" pitchFamily="34" charset="0"/>
              </a:rPr>
              <a:t>Desde </a:t>
            </a:r>
            <a:r>
              <a:rPr lang="es-ES" sz="1400" dirty="0">
                <a:latin typeface="Verdana" panose="020B0604030504040204" pitchFamily="34" charset="0"/>
                <a:ea typeface="Verdana" panose="020B0604030504040204" pitchFamily="34" charset="0"/>
                <a:cs typeface="Verdana" panose="020B0604030504040204" pitchFamily="34" charset="0"/>
              </a:rPr>
              <a:t>FOC se invierten los recursos materiales y humanos necesarios para disminuir al máximo posible  la siniestralidad laboral. Nuestra máxima premisa es </a:t>
            </a:r>
            <a:r>
              <a:rPr lang="es-ES" b="1" dirty="0">
                <a:latin typeface="Verdana" panose="020B0604030504040204" pitchFamily="34" charset="0"/>
                <a:ea typeface="Verdana" panose="020B0604030504040204" pitchFamily="34" charset="0"/>
                <a:cs typeface="Verdana" panose="020B0604030504040204" pitchFamily="34" charset="0"/>
              </a:rPr>
              <a:t>“Cero Accidentes”,  </a:t>
            </a:r>
            <a:r>
              <a:rPr lang="es-ES" sz="1400" dirty="0">
                <a:latin typeface="Verdana" panose="020B0604030504040204" pitchFamily="34" charset="0"/>
                <a:ea typeface="Verdana" panose="020B0604030504040204" pitchFamily="34" charset="0"/>
                <a:cs typeface="Verdana" panose="020B0604030504040204" pitchFamily="34" charset="0"/>
              </a:rPr>
              <a:t>por lo que nuestros esfuerzos van encaminados a este propósito.</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 altLang="es-ES" sz="1200" b="0" i="0"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ES" altLang="es-ES" sz="1200" dirty="0">
              <a:latin typeface="Verdana" panose="020B0604030504040204" pitchFamily="34" charset="0"/>
              <a:ea typeface="Verdana" panose="020B0604030504040204" pitchFamily="34" charset="0"/>
              <a:cs typeface="Verdana" panose="020B060403050404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 altLang="es-ES" sz="900" b="0" i="0"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 altLang="es-ES" sz="1800" b="0" i="0"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pic>
        <p:nvPicPr>
          <p:cNvPr id="4" name="3 Imagen" descr="http://www.santander.gov.co/intra/images/images01/seguridad.jpg"/>
          <p:cNvPicPr/>
          <p:nvPr/>
        </p:nvPicPr>
        <p:blipFill>
          <a:blip r:embed="rId2">
            <a:extLst>
              <a:ext uri="{28A0092B-C50C-407E-A947-70E740481C1C}">
                <a14:useLocalDpi xmlns:a14="http://schemas.microsoft.com/office/drawing/2010/main" val="0"/>
              </a:ext>
            </a:extLst>
          </a:blip>
          <a:srcRect/>
          <a:stretch>
            <a:fillRect/>
          </a:stretch>
        </p:blipFill>
        <p:spPr bwMode="auto">
          <a:xfrm>
            <a:off x="395536" y="4628162"/>
            <a:ext cx="2476500" cy="2047875"/>
          </a:xfrm>
          <a:prstGeom prst="rect">
            <a:avLst/>
          </a:prstGeom>
          <a:ln>
            <a:noFill/>
          </a:ln>
          <a:effectLst>
            <a:softEdge rad="112500"/>
          </a:effectLst>
        </p:spPr>
      </p:pic>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0192" y="5326707"/>
            <a:ext cx="2230513" cy="727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5 CuadroTexto"/>
          <p:cNvSpPr txBox="1"/>
          <p:nvPr/>
        </p:nvSpPr>
        <p:spPr>
          <a:xfrm>
            <a:off x="755576" y="260648"/>
            <a:ext cx="6984776" cy="1569660"/>
          </a:xfrm>
          <a:prstGeom prst="rect">
            <a:avLst/>
          </a:prstGeom>
          <a:noFill/>
        </p:spPr>
        <p:txBody>
          <a:bodyPr wrap="square" rtlCol="0">
            <a:spAutoFit/>
          </a:bodyPr>
          <a:lstStyle/>
          <a:p>
            <a:pPr algn="ctr"/>
            <a:r>
              <a:rPr lang="es-ES" b="1" dirty="0"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       </a:t>
            </a:r>
            <a:r>
              <a:rPr lang="es-ES" sz="2400" b="1" i="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rPr>
              <a:t>NUESTRO OBJETIVO…….. </a:t>
            </a:r>
            <a:r>
              <a:rPr lang="es-ES" sz="2400" b="1" i="1"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rPr>
              <a:t> </a:t>
            </a:r>
            <a:r>
              <a:rPr lang="es-ES" sz="4400" b="1" i="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rPr>
              <a:t>CERO</a:t>
            </a:r>
            <a:r>
              <a:rPr lang="es-ES" sz="2400" b="1" i="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rPr>
              <a:t> </a:t>
            </a:r>
            <a:r>
              <a:rPr lang="es-ES" sz="2400" b="1" i="1"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rPr>
              <a:t>ACCIDENTES</a:t>
            </a:r>
          </a:p>
          <a:p>
            <a:pPr algn="ctr"/>
            <a:endParaRPr lang="es-ES" sz="2800" b="1" i="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endParaRPr>
          </a:p>
        </p:txBody>
      </p:sp>
      <p:pic>
        <p:nvPicPr>
          <p:cNvPr id="1030" name="Picture 6" descr="http://www.porexperiencia.com/num9/img18a.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01972" y="111101"/>
            <a:ext cx="1490879" cy="7976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0328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1047279"/>
            <a:ext cx="8712968" cy="5601533"/>
          </a:xfrm>
          <a:prstGeom prst="rect">
            <a:avLst/>
          </a:prstGeom>
        </p:spPr>
        <p:txBody>
          <a:bodyPr wrap="square">
            <a:spAutoFit/>
          </a:bodyPr>
          <a:lstStyle/>
          <a:p>
            <a:pPr algn="just"/>
            <a:r>
              <a:rPr lang="es-ES" sz="900" b="1" dirty="0" smtClean="0">
                <a:latin typeface="Verdana" panose="020B0604030504040204" pitchFamily="34" charset="0"/>
                <a:ea typeface="Verdana" panose="020B0604030504040204" pitchFamily="34" charset="0"/>
                <a:cs typeface="Verdana" panose="020B0604030504040204" pitchFamily="34" charset="0"/>
              </a:rPr>
              <a:t>			NORMAS</a:t>
            </a:r>
            <a:r>
              <a:rPr lang="es-ES" sz="900" b="1" dirty="0">
                <a:latin typeface="Verdana" panose="020B0604030504040204" pitchFamily="34" charset="0"/>
                <a:ea typeface="Verdana" panose="020B0604030504040204" pitchFamily="34" charset="0"/>
                <a:cs typeface="Verdana" panose="020B0604030504040204" pitchFamily="34" charset="0"/>
              </a:rPr>
              <a:t>:  UNE–EN–ISO 9001:2008 Y UNE–EN-ISO 14001:2004 Y EL ESTÁNDAR </a:t>
            </a:r>
            <a:r>
              <a:rPr lang="es-ES" sz="900" b="1" dirty="0" smtClean="0">
                <a:latin typeface="Verdana" panose="020B0604030504040204" pitchFamily="34" charset="0"/>
                <a:ea typeface="Verdana" panose="020B0604030504040204" pitchFamily="34" charset="0"/>
                <a:cs typeface="Verdana" panose="020B0604030504040204" pitchFamily="34" charset="0"/>
              </a:rPr>
              <a:t>OHSAS 18001			18001:2007</a:t>
            </a:r>
            <a:r>
              <a:rPr lang="es-ES" sz="900" b="1" dirty="0">
                <a:latin typeface="Verdana" panose="020B0604030504040204" pitchFamily="34" charset="0"/>
                <a:ea typeface="Verdana" panose="020B0604030504040204" pitchFamily="34" charset="0"/>
                <a:cs typeface="Verdana" panose="020B0604030504040204" pitchFamily="34" charset="0"/>
              </a:rPr>
              <a:t>. </a:t>
            </a:r>
          </a:p>
          <a:p>
            <a:pPr algn="just"/>
            <a:r>
              <a:rPr lang="es-ES" sz="900" b="1" dirty="0">
                <a:latin typeface="Verdana" panose="020B0604030504040204" pitchFamily="34" charset="0"/>
                <a:ea typeface="Verdana" panose="020B0604030504040204" pitchFamily="34" charset="0"/>
                <a:cs typeface="Verdana" panose="020B0604030504040204" pitchFamily="34" charset="0"/>
              </a:rPr>
              <a:t>			</a:t>
            </a:r>
            <a:r>
              <a:rPr lang="es-ES" sz="900" b="1" dirty="0" smtClean="0">
                <a:latin typeface="Verdana" panose="020B0604030504040204" pitchFamily="34" charset="0"/>
                <a:ea typeface="Verdana" panose="020B0604030504040204" pitchFamily="34" charset="0"/>
                <a:cs typeface="Verdana" panose="020B0604030504040204" pitchFamily="34" charset="0"/>
              </a:rPr>
              <a:t>APLICA </a:t>
            </a:r>
            <a:r>
              <a:rPr lang="es-ES" sz="900" b="1" dirty="0">
                <a:latin typeface="Verdana" panose="020B0604030504040204" pitchFamily="34" charset="0"/>
                <a:ea typeface="Verdana" panose="020B0604030504040204" pitchFamily="34" charset="0"/>
                <a:cs typeface="Verdana" panose="020B0604030504040204" pitchFamily="34" charset="0"/>
              </a:rPr>
              <a:t>A TODA LA ORGANIZACIÓN EN </a:t>
            </a:r>
            <a:r>
              <a:rPr lang="es-ES" sz="900" b="1" dirty="0" smtClean="0">
                <a:latin typeface="Verdana" panose="020B0604030504040204" pitchFamily="34" charset="0"/>
                <a:ea typeface="Verdana" panose="020B0604030504040204" pitchFamily="34" charset="0"/>
                <a:cs typeface="Verdana" panose="020B0604030504040204" pitchFamily="34" charset="0"/>
              </a:rPr>
              <a:t>ESPAÑA</a:t>
            </a:r>
          </a:p>
          <a:p>
            <a:pPr algn="just"/>
            <a:r>
              <a:rPr lang="es-ES" sz="700" dirty="0" smtClean="0">
                <a:latin typeface="Verdana" panose="020B0604030504040204" pitchFamily="34" charset="0"/>
                <a:ea typeface="Verdana" panose="020B0604030504040204" pitchFamily="34" charset="0"/>
                <a:cs typeface="Verdana" panose="020B0604030504040204" pitchFamily="34" charset="0"/>
              </a:rPr>
              <a:t>			PARA </a:t>
            </a:r>
            <a:r>
              <a:rPr lang="es-ES" sz="700" dirty="0">
                <a:latin typeface="Verdana" panose="020B0604030504040204" pitchFamily="34" charset="0"/>
                <a:ea typeface="Verdana" panose="020B0604030504040204" pitchFamily="34" charset="0"/>
                <a:cs typeface="Verdana" panose="020B0604030504040204" pitchFamily="34" charset="0"/>
              </a:rPr>
              <a:t>HACER FRENTE AL DESAFÍO AMBIENTAL, a la GESTIÓN DE CALIDAD, y a la PREVENCIÓN DE LOS RIESGOS </a:t>
            </a:r>
            <a:r>
              <a:rPr lang="es-ES" sz="700" dirty="0" smtClean="0">
                <a:latin typeface="Verdana" panose="020B0604030504040204" pitchFamily="34" charset="0"/>
                <a:ea typeface="Verdana" panose="020B0604030504040204" pitchFamily="34" charset="0"/>
                <a:cs typeface="Verdana" panose="020B0604030504040204" pitchFamily="34" charset="0"/>
              </a:rPr>
              <a:t>				LABORALES </a:t>
            </a:r>
            <a:r>
              <a:rPr lang="es-ES" sz="700" dirty="0">
                <a:latin typeface="Verdana" panose="020B0604030504040204" pitchFamily="34" charset="0"/>
                <a:ea typeface="Verdana" panose="020B0604030504040204" pitchFamily="34" charset="0"/>
                <a:cs typeface="Verdana" panose="020B0604030504040204" pitchFamily="34" charset="0"/>
              </a:rPr>
              <a:t>EN EL TRABAJO  CUMPLIENDO CON TODAS LAS EXIGENCIAS DE NUESTROS CLIENTES Y LOS REQUISITOS </a:t>
            </a:r>
            <a:r>
              <a:rPr lang="es-ES" sz="700" dirty="0" smtClean="0">
                <a:latin typeface="Verdana" panose="020B0604030504040204" pitchFamily="34" charset="0"/>
                <a:ea typeface="Verdana" panose="020B0604030504040204" pitchFamily="34" charset="0"/>
                <a:cs typeface="Verdana" panose="020B0604030504040204" pitchFamily="34" charset="0"/>
              </a:rPr>
              <a:t>				LEGALES </a:t>
            </a:r>
            <a:r>
              <a:rPr lang="es-ES" sz="700" dirty="0">
                <a:latin typeface="Verdana" panose="020B0604030504040204" pitchFamily="34" charset="0"/>
                <a:ea typeface="Verdana" panose="020B0604030504040204" pitchFamily="34" charset="0"/>
                <a:cs typeface="Verdana" panose="020B0604030504040204" pitchFamily="34" charset="0"/>
              </a:rPr>
              <a:t>APLICABLES,  ESTABLECE LOS SIGUIENTES PRINCIPIOS:</a:t>
            </a:r>
          </a:p>
          <a:p>
            <a:pPr algn="just"/>
            <a:endParaRPr lang="es-ES" sz="700" dirty="0">
              <a:latin typeface="Verdana" panose="020B0604030504040204" pitchFamily="34" charset="0"/>
              <a:ea typeface="Verdana" panose="020B0604030504040204" pitchFamily="34" charset="0"/>
              <a:cs typeface="Verdana" panose="020B0604030504040204" pitchFamily="34" charset="0"/>
            </a:endParaRPr>
          </a:p>
          <a:p>
            <a:pPr algn="just"/>
            <a:endParaRPr lang="es-ES" sz="800" b="1" dirty="0" smtClean="0">
              <a:latin typeface="Verdana" panose="020B0604030504040204" pitchFamily="34" charset="0"/>
              <a:ea typeface="Verdana" panose="020B0604030504040204" pitchFamily="34" charset="0"/>
              <a:cs typeface="Verdana" panose="020B0604030504040204" pitchFamily="34" charset="0"/>
            </a:endParaRPr>
          </a:p>
          <a:p>
            <a:pPr algn="just"/>
            <a:endParaRPr lang="es-ES" sz="800" b="1" dirty="0">
              <a:latin typeface="Verdana" panose="020B0604030504040204" pitchFamily="34" charset="0"/>
              <a:ea typeface="Verdana" panose="020B0604030504040204" pitchFamily="34" charset="0"/>
              <a:cs typeface="Verdana" panose="020B0604030504040204" pitchFamily="34" charset="0"/>
            </a:endParaRPr>
          </a:p>
          <a:p>
            <a:pPr algn="just"/>
            <a:endParaRPr lang="es-ES" sz="800" dirty="0">
              <a:latin typeface="Verdana" panose="020B0604030504040204" pitchFamily="34" charset="0"/>
              <a:ea typeface="Verdana" panose="020B0604030504040204" pitchFamily="34" charset="0"/>
              <a:cs typeface="Verdana" panose="020B0604030504040204" pitchFamily="34" charset="0"/>
            </a:endParaRPr>
          </a:p>
          <a:p>
            <a:pPr marL="171450" indent="-171450" algn="just">
              <a:buFont typeface="Arial" panose="020B0604020202020204" pitchFamily="34" charset="0"/>
              <a:buChar char="•"/>
            </a:pPr>
            <a:r>
              <a:rPr lang="es-ES" sz="1000" dirty="0">
                <a:latin typeface="Verdana" panose="020B0604030504040204" pitchFamily="34" charset="0"/>
                <a:ea typeface="Verdana" panose="020B0604030504040204" pitchFamily="34" charset="0"/>
                <a:cs typeface="Verdana" panose="020B0604030504040204" pitchFamily="34" charset="0"/>
              </a:rPr>
              <a:t>Mantener en la Empresa un Sistema de Gestión Integrado, cuyos elementos básicos contribuyan a su mejora continua y a la de los servicios realizados, así como nuestra actitud frente a los impactos ambientales y hacia la seguridad y salud d nuestros trabajadores que genera nuestra actividad. </a:t>
            </a:r>
          </a:p>
          <a:p>
            <a:pPr marL="171450" indent="-171450" algn="just">
              <a:buFont typeface="Arial" panose="020B0604020202020204" pitchFamily="34" charset="0"/>
              <a:buChar char="•"/>
            </a:pPr>
            <a:r>
              <a:rPr lang="es-ES" sz="1000" dirty="0">
                <a:latin typeface="Verdana" panose="020B0604030504040204" pitchFamily="34" charset="0"/>
                <a:ea typeface="Verdana" panose="020B0604030504040204" pitchFamily="34" charset="0"/>
                <a:cs typeface="Verdana" panose="020B0604030504040204" pitchFamily="34" charset="0"/>
              </a:rPr>
              <a:t>Trabajar para conseguir la satisfacción del cliente, asegurando y manteniendo su confianza y buscando la mejora continua en la prestación de nuestros servicios, obtenida a través del compromiso de la Empresa con la Calidad, el respeto por el Medio Ambiente y la Seguridad y Salud laboral.</a:t>
            </a:r>
          </a:p>
          <a:p>
            <a:pPr marL="171450" indent="-171450" algn="just">
              <a:buFont typeface="Arial" panose="020B0604020202020204" pitchFamily="34" charset="0"/>
              <a:buChar char="•"/>
            </a:pPr>
            <a:r>
              <a:rPr lang="es-ES" sz="1000" dirty="0">
                <a:latin typeface="Verdana" panose="020B0604030504040204" pitchFamily="34" charset="0"/>
                <a:ea typeface="Verdana" panose="020B0604030504040204" pitchFamily="34" charset="0"/>
                <a:cs typeface="Verdana" panose="020B0604030504040204" pitchFamily="34" charset="0"/>
              </a:rPr>
              <a:t>Crear un marco de referencia para establecer y revisar los objetivos y metas de Calidad, Medio Ambiente y Seguridad y Salud en el Trabajo basados en el principio de mejora continua.</a:t>
            </a:r>
          </a:p>
          <a:p>
            <a:pPr marL="171450" indent="-171450" algn="just">
              <a:buFont typeface="Arial" panose="020B0604020202020204" pitchFamily="34" charset="0"/>
              <a:buChar char="•"/>
            </a:pPr>
            <a:r>
              <a:rPr lang="es-ES" sz="1000" dirty="0">
                <a:latin typeface="Verdana" panose="020B0604030504040204" pitchFamily="34" charset="0"/>
                <a:ea typeface="Verdana" panose="020B0604030504040204" pitchFamily="34" charset="0"/>
                <a:cs typeface="Verdana" panose="020B0604030504040204" pitchFamily="34" charset="0"/>
              </a:rPr>
              <a:t>Dotar a la Empresa de los recursos humanos y técnicos que favorezcan y aseguren la calidad y el correcto desempeño ambiental y de seguridad y salud en el trabajo de los servicios ofrecidos, dentro de un clima empresarial que permita el desarrollo profesional y personal de todos sus miembros.</a:t>
            </a:r>
          </a:p>
          <a:p>
            <a:pPr marL="171450" indent="-171450" algn="just">
              <a:buFont typeface="Arial" panose="020B0604020202020204" pitchFamily="34" charset="0"/>
              <a:buChar char="•"/>
            </a:pPr>
            <a:r>
              <a:rPr lang="es-ES" sz="1000" dirty="0">
                <a:latin typeface="Verdana" panose="020B0604030504040204" pitchFamily="34" charset="0"/>
                <a:ea typeface="Verdana" panose="020B0604030504040204" pitchFamily="34" charset="0"/>
                <a:cs typeface="Verdana" panose="020B0604030504040204" pitchFamily="34" charset="0"/>
              </a:rPr>
              <a:t>Fomentar la sensibilización y la participación del personal que trabajen para FOC o en su nombre, proporcionándole una adecuada formación e información en calidad, medio ambiente y seguridad y salud en el trabajo.</a:t>
            </a:r>
          </a:p>
          <a:p>
            <a:pPr marL="171450" indent="-171450" algn="just">
              <a:buFont typeface="Arial" panose="020B0604020202020204" pitchFamily="34" charset="0"/>
              <a:buChar char="•"/>
            </a:pPr>
            <a:r>
              <a:rPr lang="es-ES" sz="1000" dirty="0">
                <a:latin typeface="Verdana" panose="020B0604030504040204" pitchFamily="34" charset="0"/>
                <a:ea typeface="Verdana" panose="020B0604030504040204" pitchFamily="34" charset="0"/>
                <a:cs typeface="Verdana" panose="020B0604030504040204" pitchFamily="34" charset="0"/>
              </a:rPr>
              <a:t>Promover la comunicación interna y externa en materia de calidad, ambiental y de seguridad y salud en el trabajo entre todas las partes que intervienen en nuestra actividad.</a:t>
            </a:r>
          </a:p>
          <a:p>
            <a:pPr marL="171450" indent="-171450" algn="just">
              <a:buFont typeface="Arial" panose="020B0604020202020204" pitchFamily="34" charset="0"/>
              <a:buChar char="•"/>
            </a:pPr>
            <a:r>
              <a:rPr lang="es-ES" sz="1000" dirty="0">
                <a:latin typeface="Verdana" panose="020B0604030504040204" pitchFamily="34" charset="0"/>
                <a:ea typeface="Verdana" panose="020B0604030504040204" pitchFamily="34" charset="0"/>
                <a:cs typeface="Verdana" panose="020B0604030504040204" pitchFamily="34" charset="0"/>
              </a:rPr>
              <a:t>Establecer los criterios operacionales necesarios para la prevención y el control de las emisiones, vertidos, residuos, ruidos, consumos y cualquier otra afección al Medio Ambiente que </a:t>
            </a:r>
            <a:r>
              <a:rPr lang="es-ES" sz="1000" b="1" dirty="0">
                <a:latin typeface="Verdana" panose="020B0604030504040204" pitchFamily="34" charset="0"/>
                <a:ea typeface="Verdana" panose="020B0604030504040204" pitchFamily="34" charset="0"/>
                <a:cs typeface="Verdana" panose="020B0604030504040204" pitchFamily="34" charset="0"/>
              </a:rPr>
              <a:t>FOC</a:t>
            </a:r>
            <a:r>
              <a:rPr lang="es-ES" sz="1000" dirty="0">
                <a:latin typeface="Verdana" panose="020B0604030504040204" pitchFamily="34" charset="0"/>
                <a:ea typeface="Verdana" panose="020B0604030504040204" pitchFamily="34" charset="0"/>
                <a:cs typeface="Verdana" panose="020B0604030504040204" pitchFamily="34" charset="0"/>
              </a:rPr>
              <a:t> pudiera realizar.</a:t>
            </a:r>
          </a:p>
          <a:p>
            <a:pPr marL="171450" indent="-171450" algn="just">
              <a:buFont typeface="Arial" panose="020B0604020202020204" pitchFamily="34" charset="0"/>
              <a:buChar char="•"/>
            </a:pPr>
            <a:r>
              <a:rPr lang="es-ES" sz="1000" dirty="0">
                <a:latin typeface="Verdana" panose="020B0604030504040204" pitchFamily="34" charset="0"/>
                <a:ea typeface="Verdana" panose="020B0604030504040204" pitchFamily="34" charset="0"/>
                <a:cs typeface="Verdana" panose="020B0604030504040204" pitchFamily="34" charset="0"/>
              </a:rPr>
              <a:t>Fomentar el uso adecuado y racional de los recursos utilizados.</a:t>
            </a:r>
          </a:p>
          <a:p>
            <a:pPr marL="171450" indent="-171450" algn="just">
              <a:buFont typeface="Arial" panose="020B0604020202020204" pitchFamily="34" charset="0"/>
              <a:buChar char="•"/>
            </a:pPr>
            <a:r>
              <a:rPr lang="es-ES" sz="1000" dirty="0">
                <a:latin typeface="Verdana" panose="020B0604030504040204" pitchFamily="34" charset="0"/>
                <a:ea typeface="Verdana" panose="020B0604030504040204" pitchFamily="34" charset="0"/>
                <a:cs typeface="Verdana" panose="020B0604030504040204" pitchFamily="34" charset="0"/>
              </a:rPr>
              <a:t>Prevenir los daños, el deterioro de la salud y el desempeño de la Seguridad y Salud en el trabajo en todos los niveles y actividades.</a:t>
            </a:r>
          </a:p>
          <a:p>
            <a:pPr marL="171450" indent="-171450" algn="just">
              <a:buFont typeface="Arial" panose="020B0604020202020204" pitchFamily="34" charset="0"/>
              <a:buChar char="•"/>
            </a:pPr>
            <a:r>
              <a:rPr lang="es-ES" sz="1000" dirty="0">
                <a:latin typeface="Verdana" panose="020B0604030504040204" pitchFamily="34" charset="0"/>
                <a:ea typeface="Verdana" panose="020B0604030504040204" pitchFamily="34" charset="0"/>
                <a:cs typeface="Verdana" panose="020B0604030504040204" pitchFamily="34" charset="0"/>
              </a:rPr>
              <a:t>Disponer de infraestructura adecuada para el desarrollo de nuestras actividades y medios para lograr una eficaz y eficiente seguridad y salud de los trabajadores respetando el medio ambiente. </a:t>
            </a:r>
          </a:p>
          <a:p>
            <a:pPr marL="171450" indent="-171450" algn="just">
              <a:buFont typeface="Arial" panose="020B0604020202020204" pitchFamily="34" charset="0"/>
              <a:buChar char="•"/>
            </a:pPr>
            <a:r>
              <a:rPr lang="es-ES" sz="1000" dirty="0">
                <a:latin typeface="Verdana" panose="020B0604030504040204" pitchFamily="34" charset="0"/>
                <a:ea typeface="Verdana" panose="020B0604030504040204" pitchFamily="34" charset="0"/>
                <a:cs typeface="Verdana" panose="020B0604030504040204" pitchFamily="34" charset="0"/>
              </a:rPr>
              <a:t>Integrar a nuestros proveedores y subcontratistas en el compromiso de la calidad, el respeto por el medio ambiente y la prevención de riesgos laborales.</a:t>
            </a:r>
          </a:p>
          <a:p>
            <a:pPr marL="171450" indent="-171450" algn="just">
              <a:buFont typeface="Arial" panose="020B0604020202020204" pitchFamily="34" charset="0"/>
              <a:buChar char="•"/>
            </a:pPr>
            <a:r>
              <a:rPr lang="es-ES" sz="1000" dirty="0">
                <a:latin typeface="Verdana" panose="020B0604030504040204" pitchFamily="34" charset="0"/>
                <a:ea typeface="Verdana" panose="020B0604030504040204" pitchFamily="34" charset="0"/>
                <a:cs typeface="Verdana" panose="020B0604030504040204" pitchFamily="34" charset="0"/>
              </a:rPr>
              <a:t>Cumplir con los requisitos de la legislación y reglamentación aplicable, así como cualquier otro requisito que FOC suscriba, tanto en materia ambiental como de seguridad y salud en el trabajo</a:t>
            </a:r>
            <a:endParaRPr lang="es-ES" sz="800" dirty="0">
              <a:latin typeface="Verdana" panose="020B0604030504040204" pitchFamily="34" charset="0"/>
              <a:ea typeface="Verdana" panose="020B0604030504040204" pitchFamily="34" charset="0"/>
              <a:cs typeface="Verdana" panose="020B0604030504040204" pitchFamily="34" charset="0"/>
            </a:endParaRPr>
          </a:p>
          <a:p>
            <a:pPr algn="just"/>
            <a:r>
              <a:rPr lang="es-ES" sz="800" b="1" dirty="0" smtClean="0">
                <a:latin typeface="Verdana" panose="020B0604030504040204" pitchFamily="34" charset="0"/>
                <a:ea typeface="Verdana" panose="020B0604030504040204" pitchFamily="34" charset="0"/>
                <a:cs typeface="Verdana" panose="020B0604030504040204" pitchFamily="34" charset="0"/>
              </a:rPr>
              <a:t>Santiago de Compostela, 15 </a:t>
            </a:r>
            <a:r>
              <a:rPr lang="es-ES" sz="800" b="1" dirty="0">
                <a:latin typeface="Verdana" panose="020B0604030504040204" pitchFamily="34" charset="0"/>
                <a:ea typeface="Verdana" panose="020B0604030504040204" pitchFamily="34" charset="0"/>
                <a:cs typeface="Verdana" panose="020B0604030504040204" pitchFamily="34" charset="0"/>
              </a:rPr>
              <a:t>de Enero de 2014</a:t>
            </a:r>
            <a:r>
              <a:rPr lang="es-ES" sz="1100" b="1" dirty="0">
                <a:latin typeface="Verdana" panose="020B0604030504040204" pitchFamily="34" charset="0"/>
                <a:ea typeface="Verdana" panose="020B0604030504040204" pitchFamily="34" charset="0"/>
                <a:cs typeface="Verdana" panose="020B0604030504040204" pitchFamily="34" charset="0"/>
              </a:rPr>
              <a:t>.</a:t>
            </a:r>
            <a:endParaRPr lang="es-ES" sz="1100" dirty="0">
              <a:latin typeface="Verdana" panose="020B0604030504040204" pitchFamily="34" charset="0"/>
              <a:ea typeface="Verdana" panose="020B0604030504040204" pitchFamily="34" charset="0"/>
              <a:cs typeface="Verdana" panose="020B0604030504040204" pitchFamily="34" charset="0"/>
            </a:endParaRPr>
          </a:p>
        </p:txBody>
      </p:sp>
      <p:pic>
        <p:nvPicPr>
          <p:cNvPr id="8196" name="Picture 4" descr="http://yocontraelmundo.blogia.com/upload/20100218194152-empresa-redes-sociales-web-2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14023"/>
            <a:ext cx="2736304" cy="216284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6320188"/>
            <a:ext cx="1008112" cy="328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3203848" y="404664"/>
            <a:ext cx="5328592" cy="523220"/>
          </a:xfrm>
          <a:prstGeom prst="rect">
            <a:avLst/>
          </a:prstGeom>
          <a:noFill/>
        </p:spPr>
        <p:txBody>
          <a:bodyPr wrap="square" rtlCol="0">
            <a:spAutoFit/>
          </a:bodyPr>
          <a:lstStyle/>
          <a:p>
            <a:r>
              <a:rPr lang="es-ES" sz="2800" b="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rPr>
              <a:t>NUESTRA </a:t>
            </a:r>
            <a:r>
              <a:rPr lang="es-ES" sz="2800" b="1"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rPr>
              <a:t>POLITICA</a:t>
            </a:r>
            <a:r>
              <a:rPr lang="es-ES" sz="2800" b="1" i="1"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rPr>
              <a:t>……….</a:t>
            </a:r>
            <a:endParaRPr lang="es-ES" sz="2800" b="1" i="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endParaRPr>
          </a:p>
        </p:txBody>
      </p:sp>
    </p:spTree>
    <p:extLst>
      <p:ext uri="{BB962C8B-B14F-4D97-AF65-F5344CB8AC3E}">
        <p14:creationId xmlns:p14="http://schemas.microsoft.com/office/powerpoint/2010/main" val="4043792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http://www.santander.gov.co/intra/images/images01/seguridad.jpg"/>
          <p:cNvPicPr/>
          <p:nvPr/>
        </p:nvPicPr>
        <p:blipFill>
          <a:blip r:embed="rId2">
            <a:extLst>
              <a:ext uri="{28A0092B-C50C-407E-A947-70E740481C1C}">
                <a14:useLocalDpi xmlns:a14="http://schemas.microsoft.com/office/drawing/2010/main" val="0"/>
              </a:ext>
            </a:extLst>
          </a:blip>
          <a:srcRect/>
          <a:stretch>
            <a:fillRect/>
          </a:stretch>
        </p:blipFill>
        <p:spPr bwMode="auto">
          <a:xfrm>
            <a:off x="1404969" y="655781"/>
            <a:ext cx="1626576" cy="1219200"/>
          </a:xfrm>
          <a:prstGeom prst="rect">
            <a:avLst/>
          </a:prstGeom>
          <a:ln>
            <a:noFill/>
          </a:ln>
          <a:effectLst>
            <a:softEdge rad="112500"/>
          </a:effectLst>
        </p:spPr>
      </p:pic>
      <p:pic>
        <p:nvPicPr>
          <p:cNvPr id="3077" name="Imagen 11" descr="descarg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4969" y="2128982"/>
            <a:ext cx="1691976" cy="1524000"/>
          </a:xfrm>
          <a:prstGeom prst="rect">
            <a:avLst/>
          </a:prstGeom>
          <a:noFill/>
          <a:extLst>
            <a:ext uri="{909E8E84-426E-40dd-AFC4-6F175D3DCCD1}">
              <a14:hiddenFill xmlns:a14="http://schemas.microsoft.com/office/drawing/2010/main">
                <a:solidFill>
                  <a:srgbClr val="FFFFFF"/>
                </a:solidFill>
              </a14:hiddenFill>
            </a:ext>
          </a:extLst>
        </p:spPr>
      </p:pic>
      <p:pic>
        <p:nvPicPr>
          <p:cNvPr id="4" name="3 Imagen" descr="http://www.larioja.org/upload/publication/gobierno_de_la_rioja/empleados_publicos/prevencion_de_riesgos/camilla.png"/>
          <p:cNvPicPr/>
          <p:nvPr/>
        </p:nvPicPr>
        <p:blipFill>
          <a:blip r:embed="rId4">
            <a:extLst>
              <a:ext uri="{28A0092B-C50C-407E-A947-70E740481C1C}">
                <a14:useLocalDpi xmlns:a14="http://schemas.microsoft.com/office/drawing/2010/main" val="0"/>
              </a:ext>
            </a:extLst>
          </a:blip>
          <a:srcRect/>
          <a:stretch>
            <a:fillRect/>
          </a:stretch>
        </p:blipFill>
        <p:spPr bwMode="auto">
          <a:xfrm>
            <a:off x="1328791" y="3904672"/>
            <a:ext cx="1931670" cy="1254125"/>
          </a:xfrm>
          <a:prstGeom prst="rect">
            <a:avLst/>
          </a:prstGeom>
          <a:ln>
            <a:noFill/>
          </a:ln>
          <a:effectLst>
            <a:softEdge rad="112500"/>
          </a:effectLst>
        </p:spPr>
      </p:pic>
      <p:pic>
        <p:nvPicPr>
          <p:cNvPr id="3073" name="Imagen 8" descr="http://www.coordinacionempresarial.com/wp-content/uploads/2011/05/infracciones_y_sancione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04969" y="5320144"/>
            <a:ext cx="1691976" cy="1414349"/>
          </a:xfrm>
          <a:prstGeom prst="rect">
            <a:avLst/>
          </a:prstGeom>
          <a:noFill/>
          <a:extLst>
            <a:ext uri="{909E8E84-426E-40dd-AFC4-6F175D3DCCD1}">
              <a14:hiddenFill xmlns:a14="http://schemas.microsoft.com/office/drawing/2010/main">
                <a:solidFill>
                  <a:srgbClr val="FFFFFF"/>
                </a:solidFill>
              </a14:hiddenFill>
            </a:ext>
          </a:extLst>
        </p:spPr>
      </p:pic>
      <p:sp>
        <p:nvSpPr>
          <p:cNvPr id="3" name="13 Rectángulo redondeado"/>
          <p:cNvSpPr>
            <a:spLocks noChangeArrowheads="1"/>
          </p:cNvSpPr>
          <p:nvPr/>
        </p:nvSpPr>
        <p:spPr bwMode="auto">
          <a:xfrm>
            <a:off x="4572000" y="831993"/>
            <a:ext cx="2238375" cy="866775"/>
          </a:xfrm>
          <a:prstGeom prst="roundRect">
            <a:avLst>
              <a:gd name="adj" fmla="val 16667"/>
            </a:avLst>
          </a:prstGeom>
          <a:gradFill rotWithShape="1">
            <a:gsLst>
              <a:gs pos="0">
                <a:srgbClr val="BEC9E5"/>
              </a:gs>
              <a:gs pos="39999">
                <a:srgbClr val="B4C1E1"/>
              </a:gs>
              <a:gs pos="100000">
                <a:srgbClr val="001A5E"/>
              </a:gs>
            </a:gsLst>
            <a:path path="shape">
              <a:fillToRect l="50000" t="-80000" r="50000" b="180000"/>
            </a:path>
          </a:gra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INFORMAR-CONCIENCIAR-</a:t>
            </a:r>
            <a:endParaRPr kumimoji="0" lang="es-ES" altLang="es-E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PLANIFICAR</a:t>
            </a:r>
            <a:endParaRPr kumimoji="0" lang="es-ES" alt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14 Rectángulo redondeado"/>
          <p:cNvSpPr>
            <a:spLocks noChangeArrowheads="1"/>
          </p:cNvSpPr>
          <p:nvPr/>
        </p:nvSpPr>
        <p:spPr bwMode="auto">
          <a:xfrm>
            <a:off x="4573348" y="2348879"/>
            <a:ext cx="2238375" cy="866775"/>
          </a:xfrm>
          <a:prstGeom prst="roundRect">
            <a:avLst>
              <a:gd name="adj" fmla="val 16667"/>
            </a:avLst>
          </a:prstGeom>
          <a:gradFill rotWithShape="1">
            <a:gsLst>
              <a:gs pos="0">
                <a:srgbClr val="BEC9E5"/>
              </a:gs>
              <a:gs pos="39999">
                <a:srgbClr val="B4C1E1"/>
              </a:gs>
              <a:gs pos="100000">
                <a:srgbClr val="001A5E"/>
              </a:gs>
            </a:gsLst>
            <a:path path="shape">
              <a:fillToRect l="50000" t="-80000" r="50000" b="180000"/>
            </a:path>
          </a:gra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 sz="1600" b="1" i="0" u="none" strike="noStrike" cap="none" normalizeH="0" baseline="0" smtClean="0">
                <a:ln>
                  <a:noFill/>
                </a:ln>
                <a:solidFill>
                  <a:srgbClr val="FFFFFF"/>
                </a:solidFill>
                <a:effectLst/>
                <a:latin typeface="Arial" pitchFamily="34" charset="0"/>
                <a:ea typeface="Times New Roman" pitchFamily="18" charset="0"/>
                <a:cs typeface="Arial" pitchFamily="34" charset="0"/>
              </a:rPr>
              <a:t>VIGILAR-INVESTIGAR</a:t>
            </a:r>
            <a:endParaRPr kumimoji="0" lang="es-ES" alt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15 Rectángulo redondeado"/>
          <p:cNvSpPr>
            <a:spLocks noChangeArrowheads="1"/>
          </p:cNvSpPr>
          <p:nvPr/>
        </p:nvSpPr>
        <p:spPr bwMode="auto">
          <a:xfrm>
            <a:off x="4716015" y="5591175"/>
            <a:ext cx="2238375" cy="866775"/>
          </a:xfrm>
          <a:prstGeom prst="roundRect">
            <a:avLst>
              <a:gd name="adj" fmla="val 16667"/>
            </a:avLst>
          </a:prstGeom>
          <a:gradFill rotWithShape="1">
            <a:gsLst>
              <a:gs pos="0">
                <a:srgbClr val="BEC9E5"/>
              </a:gs>
              <a:gs pos="39999">
                <a:srgbClr val="B4C1E1"/>
              </a:gs>
              <a:gs pos="100000">
                <a:srgbClr val="001A5E"/>
              </a:gs>
            </a:gsLst>
            <a:path path="shape">
              <a:fillToRect l="50000" t="-80000" r="50000" b="180000"/>
            </a:path>
          </a:gra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 sz="1600" b="1" i="0" u="none" strike="noStrike" cap="none" normalizeH="0" baseline="0" dirty="0" smtClean="0">
                <a:ln>
                  <a:noFill/>
                </a:ln>
                <a:solidFill>
                  <a:srgbClr val="FFFFFF"/>
                </a:solidFill>
                <a:effectLst/>
                <a:latin typeface="Arial" pitchFamily="34" charset="0"/>
                <a:ea typeface="Times New Roman" pitchFamily="18" charset="0"/>
                <a:cs typeface="Arial" pitchFamily="34" charset="0"/>
              </a:rPr>
              <a:t>SANCIONAR</a:t>
            </a:r>
            <a:endParaRPr kumimoji="0" lang="es-ES" alt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17 Rectángulo redondeado"/>
          <p:cNvSpPr>
            <a:spLocks noChangeArrowheads="1"/>
          </p:cNvSpPr>
          <p:nvPr/>
        </p:nvSpPr>
        <p:spPr bwMode="auto">
          <a:xfrm>
            <a:off x="4596962" y="4085276"/>
            <a:ext cx="2238375" cy="866775"/>
          </a:xfrm>
          <a:prstGeom prst="roundRect">
            <a:avLst>
              <a:gd name="adj" fmla="val 16667"/>
            </a:avLst>
          </a:prstGeom>
          <a:gradFill rotWithShape="1">
            <a:gsLst>
              <a:gs pos="0">
                <a:srgbClr val="BEC9E5"/>
              </a:gs>
              <a:gs pos="39999">
                <a:srgbClr val="B4C1E1"/>
              </a:gs>
              <a:gs pos="100000">
                <a:srgbClr val="001A5E"/>
              </a:gs>
            </a:gsLst>
            <a:path path="shape">
              <a:fillToRect l="50000" t="-80000" r="50000" b="180000"/>
            </a:path>
          </a:gradFill>
          <a:ln w="25400">
            <a:solidFill>
              <a:srgbClr val="385D8A"/>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 sz="1600" b="1" i="0" u="none" strike="noStrike" cap="none" normalizeH="0" baseline="0" dirty="0" smtClean="0">
                <a:ln>
                  <a:noFill/>
                </a:ln>
                <a:solidFill>
                  <a:srgbClr val="FFFFFF"/>
                </a:solidFill>
                <a:effectLst/>
                <a:latin typeface="Arial" pitchFamily="34" charset="0"/>
                <a:ea typeface="Times New Roman" pitchFamily="18" charset="0"/>
                <a:cs typeface="Arial" pitchFamily="34" charset="0"/>
              </a:rPr>
              <a:t>ACTUAR</a:t>
            </a:r>
            <a:endParaRPr kumimoji="0" lang="es-ES" alt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9" name="Rectangle 11"/>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10" name="Rectangle 12"/>
          <p:cNvSpPr>
            <a:spLocks noChangeArrowheads="1"/>
          </p:cNvSpPr>
          <p:nvPr/>
        </p:nvSpPr>
        <p:spPr bwMode="auto">
          <a:xfrm>
            <a:off x="0" y="1676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alt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14"/>
          <p:cNvSpPr>
            <a:spLocks noChangeArrowheads="1"/>
          </p:cNvSpPr>
          <p:nvPr/>
        </p:nvSpPr>
        <p:spPr bwMode="auto">
          <a:xfrm>
            <a:off x="0" y="2133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12" name="Rectangle 15"/>
          <p:cNvSpPr>
            <a:spLocks noChangeArrowheads="1"/>
          </p:cNvSpPr>
          <p:nvPr/>
        </p:nvSpPr>
        <p:spPr bwMode="auto">
          <a:xfrm>
            <a:off x="0" y="3657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alt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17"/>
          <p:cNvSpPr>
            <a:spLocks noChangeArrowheads="1"/>
          </p:cNvSpPr>
          <p:nvPr/>
        </p:nvSpPr>
        <p:spPr bwMode="auto">
          <a:xfrm>
            <a:off x="0" y="411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14" name="Rectangle 18"/>
          <p:cNvSpPr>
            <a:spLocks noChangeArrowheads="1"/>
          </p:cNvSpPr>
          <p:nvPr/>
        </p:nvSpPr>
        <p:spPr bwMode="auto">
          <a:xfrm>
            <a:off x="0" y="53721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alt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20"/>
          <p:cNvSpPr>
            <a:spLocks noChangeArrowheads="1"/>
          </p:cNvSpPr>
          <p:nvPr/>
        </p:nvSpPr>
        <p:spPr bwMode="auto">
          <a:xfrm>
            <a:off x="0" y="5829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16" name="15 Flecha arriba"/>
          <p:cNvSpPr/>
          <p:nvPr/>
        </p:nvSpPr>
        <p:spPr>
          <a:xfrm rot="5400000">
            <a:off x="3642351" y="932664"/>
            <a:ext cx="375435" cy="76378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18 Flecha arriba"/>
          <p:cNvSpPr/>
          <p:nvPr/>
        </p:nvSpPr>
        <p:spPr>
          <a:xfrm rot="5400000">
            <a:off x="3663063" y="2400377"/>
            <a:ext cx="375435" cy="76378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19 Flecha arriba"/>
          <p:cNvSpPr/>
          <p:nvPr/>
        </p:nvSpPr>
        <p:spPr>
          <a:xfrm rot="5400000">
            <a:off x="3770760" y="4137289"/>
            <a:ext cx="375435" cy="76378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20 Flecha arriba"/>
          <p:cNvSpPr/>
          <p:nvPr/>
        </p:nvSpPr>
        <p:spPr>
          <a:xfrm rot="5400000">
            <a:off x="3837769" y="5645427"/>
            <a:ext cx="375435" cy="76378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2"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08304" y="5591175"/>
            <a:ext cx="1512168" cy="1143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16 CuadroTexto"/>
          <p:cNvSpPr txBox="1"/>
          <p:nvPr/>
        </p:nvSpPr>
        <p:spPr>
          <a:xfrm>
            <a:off x="899592" y="132561"/>
            <a:ext cx="7778184" cy="954107"/>
          </a:xfrm>
          <a:prstGeom prst="rect">
            <a:avLst/>
          </a:prstGeom>
          <a:noFill/>
        </p:spPr>
        <p:txBody>
          <a:bodyPr wrap="square" rtlCol="0">
            <a:spAutoFit/>
          </a:bodyPr>
          <a:lstStyle/>
          <a:p>
            <a:pPr marL="484632" algn="ctr">
              <a:spcBef>
                <a:spcPct val="0"/>
              </a:spcBef>
              <a:buClr>
                <a:schemeClr val="accent1"/>
              </a:buClr>
              <a:buSzPct val="80000"/>
            </a:pPr>
            <a:r>
              <a:rPr lang="es-ES" sz="2400" b="1"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rPr>
              <a:t>    </a:t>
            </a:r>
            <a:r>
              <a:rPr lang="es-ES" sz="3200" b="1"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rPr>
              <a:t>PUNTOS </a:t>
            </a:r>
            <a:r>
              <a:rPr lang="es-ES" sz="3200" b="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rPr>
              <a:t>DE </a:t>
            </a:r>
            <a:r>
              <a:rPr lang="es-ES" sz="3200" b="1"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rPr>
              <a:t>ACTUACION</a:t>
            </a:r>
            <a:r>
              <a:rPr lang="es-ES" sz="2400" b="1"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rPr>
              <a:t>……....</a:t>
            </a:r>
          </a:p>
          <a:p>
            <a:pPr marL="484632" algn="ctr">
              <a:spcBef>
                <a:spcPct val="0"/>
              </a:spcBef>
              <a:buClr>
                <a:schemeClr val="accent1"/>
              </a:buClr>
              <a:buSzPct val="80000"/>
            </a:pPr>
            <a:endParaRPr lang="es-ES" sz="2400" b="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0804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83568" y="0"/>
            <a:ext cx="7200800" cy="1200329"/>
          </a:xfrm>
          <a:prstGeom prst="rect">
            <a:avLst/>
          </a:prstGeom>
          <a:noFill/>
        </p:spPr>
        <p:txBody>
          <a:bodyPr wrap="square" rtlCol="0">
            <a:spAutoFit/>
          </a:bodyPr>
          <a:lstStyle/>
          <a:p>
            <a:pPr marL="484632" lvl="0" algn="ctr">
              <a:spcBef>
                <a:spcPct val="0"/>
              </a:spcBef>
              <a:buClr>
                <a:srgbClr val="FF388C"/>
              </a:buClr>
              <a:buSzPct val="80000"/>
            </a:pPr>
            <a:r>
              <a:rPr lang="es-ES_tradnl" sz="3200" b="1" dirty="0" smtClean="0">
                <a:ln w="6350">
                  <a:solidFill>
                    <a:srgbClr val="FF388C">
                      <a:shade val="43000"/>
                    </a:srgbClr>
                  </a:solidFill>
                </a:ln>
                <a:solidFill>
                  <a:srgbClr val="FF388C">
                    <a:tint val="83000"/>
                    <a:satMod val="150000"/>
                  </a:srgbClr>
                </a:solidFill>
                <a:effectLst>
                  <a:outerShdw blurRad="26000" dist="26000" dir="145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rPr>
              <a:t>ACCIDENTES E INCIDENTES</a:t>
            </a:r>
            <a:endParaRPr lang="es-ES_tradnl" sz="1400" b="1" u="sng" dirty="0" smtClean="0">
              <a:latin typeface="Verdana" panose="020B0604030504040204" pitchFamily="34" charset="0"/>
              <a:ea typeface="Verdana" panose="020B0604030504040204" pitchFamily="34" charset="0"/>
              <a:cs typeface="Verdana" panose="020B0604030504040204" pitchFamily="34" charset="0"/>
            </a:endParaRPr>
          </a:p>
          <a:p>
            <a:pPr marL="484632" indent="0" algn="ctr">
              <a:spcBef>
                <a:spcPct val="0"/>
              </a:spcBef>
              <a:buNone/>
            </a:pPr>
            <a:r>
              <a:rPr lang="es-ES_tradnl" sz="4000" b="1"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rPr>
              <a:t>PASOS……..</a:t>
            </a:r>
            <a:endParaRPr lang="es-ES_tradnl" sz="4000" b="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endParaRPr>
          </a:p>
        </p:txBody>
      </p:sp>
      <p:pic>
        <p:nvPicPr>
          <p:cNvPr id="5" name="4 Imagen" descr="C:\Users\marial\Desktop\descarga.jpg"/>
          <p:cNvPicPr/>
          <p:nvPr/>
        </p:nvPicPr>
        <p:blipFill>
          <a:blip r:embed="rId2">
            <a:extLst>
              <a:ext uri="{28A0092B-C50C-407E-A947-70E740481C1C}">
                <a14:useLocalDpi xmlns:a14="http://schemas.microsoft.com/office/drawing/2010/main" val="0"/>
              </a:ext>
            </a:extLst>
          </a:blip>
          <a:srcRect/>
          <a:stretch>
            <a:fillRect/>
          </a:stretch>
        </p:blipFill>
        <p:spPr bwMode="auto">
          <a:xfrm>
            <a:off x="7812360" y="14511"/>
            <a:ext cx="1115449" cy="1185818"/>
          </a:xfrm>
          <a:prstGeom prst="rect">
            <a:avLst/>
          </a:prstGeom>
          <a:noFill/>
          <a:ln>
            <a:noFill/>
          </a:ln>
        </p:spPr>
      </p:pic>
      <p:pic>
        <p:nvPicPr>
          <p:cNvPr id="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9012" y="6072265"/>
            <a:ext cx="1080120" cy="352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6" name="Picture 2"/>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2916765" y="1340767"/>
            <a:ext cx="6038850" cy="49075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8" name="Picture 4" descr="https://higieneyseguridadlaboralcvs.files.wordpress.com/2012/10/accidentologc3ada.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2902" y="548680"/>
            <a:ext cx="2651670" cy="2712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81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2398" y="107107"/>
            <a:ext cx="8229600" cy="886197"/>
          </a:xfrm>
        </p:spPr>
        <p:txBody>
          <a:bodyPr/>
          <a:lstStyle/>
          <a:p>
            <a:pPr algn="ctr"/>
            <a:r>
              <a:rPr lang="es-ES" b="1" dirty="0" smtClean="0">
                <a:latin typeface="Verdana" panose="020B0604030504040204" pitchFamily="34" charset="0"/>
                <a:ea typeface="Verdana" panose="020B0604030504040204" pitchFamily="34" charset="0"/>
                <a:cs typeface="Verdana" panose="020B0604030504040204" pitchFamily="34" charset="0"/>
              </a:rPr>
              <a:t>OBRAS GAS NATURAL</a:t>
            </a:r>
            <a:endParaRPr lang="es-ES" b="1" dirty="0">
              <a:latin typeface="Verdana" panose="020B0604030504040204" pitchFamily="34" charset="0"/>
              <a:ea typeface="Verdana" panose="020B0604030504040204" pitchFamily="34" charset="0"/>
              <a:cs typeface="Verdana" panose="020B0604030504040204" pitchFamily="34" charset="0"/>
            </a:endParaRPr>
          </a:p>
        </p:txBody>
      </p:sp>
      <p:sp>
        <p:nvSpPr>
          <p:cNvPr id="3" name="2 Marcador de contenido"/>
          <p:cNvSpPr>
            <a:spLocks noGrp="1"/>
          </p:cNvSpPr>
          <p:nvPr>
            <p:ph idx="1"/>
          </p:nvPr>
        </p:nvSpPr>
        <p:spPr>
          <a:xfrm>
            <a:off x="599867" y="1124744"/>
            <a:ext cx="8363272" cy="4572000"/>
          </a:xfrm>
        </p:spPr>
        <p:txBody>
          <a:bodyPr>
            <a:normAutofit fontScale="32500" lnSpcReduction="20000"/>
          </a:bodyPr>
          <a:lstStyle/>
          <a:p>
            <a:pPr marL="722376" lvl="2" indent="0">
              <a:buNone/>
            </a:pPr>
            <a:r>
              <a:rPr lang="es-ES" sz="5500" b="1" dirty="0" smtClean="0">
                <a:latin typeface="Verdana" panose="020B0604030504040204" pitchFamily="34" charset="0"/>
                <a:ea typeface="Verdana" panose="020B0604030504040204" pitchFamily="34" charset="0"/>
                <a:cs typeface="Verdana" panose="020B0604030504040204" pitchFamily="34" charset="0"/>
              </a:rPr>
              <a:t>		PERSONAL </a:t>
            </a:r>
            <a:r>
              <a:rPr lang="es-ES" sz="5500" b="1" dirty="0">
                <a:latin typeface="Verdana" panose="020B0604030504040204" pitchFamily="34" charset="0"/>
                <a:ea typeface="Verdana" panose="020B0604030504040204" pitchFamily="34" charset="0"/>
                <a:cs typeface="Verdana" panose="020B0604030504040204" pitchFamily="34" charset="0"/>
              </a:rPr>
              <a:t>PROPIO Y SUBCONTRATAS</a:t>
            </a:r>
            <a:endParaRPr lang="es-ES" sz="3400" b="1" dirty="0">
              <a:latin typeface="Verdana" panose="020B0604030504040204" pitchFamily="34" charset="0"/>
              <a:ea typeface="Verdana" panose="020B0604030504040204" pitchFamily="34" charset="0"/>
              <a:cs typeface="Verdana" panose="020B0604030504040204" pitchFamily="34" charset="0"/>
            </a:endParaRPr>
          </a:p>
          <a:p>
            <a:pPr marL="722376" lvl="2" indent="0">
              <a:buNone/>
            </a:pPr>
            <a:endParaRPr lang="es-ES_tradnl" b="1" dirty="0" smtClean="0">
              <a:latin typeface="Verdana" panose="020B0604030504040204" pitchFamily="34" charset="0"/>
              <a:ea typeface="Verdana" panose="020B0604030504040204" pitchFamily="34" charset="0"/>
              <a:cs typeface="Verdana" panose="020B0604030504040204" pitchFamily="34" charset="0"/>
            </a:endParaRPr>
          </a:p>
          <a:p>
            <a:pPr marL="1444752" lvl="5" indent="0" algn="just">
              <a:buNone/>
            </a:pPr>
            <a:r>
              <a:rPr lang="es-ES" altLang="es-ES" sz="5300" b="1" dirty="0" smtClean="0">
                <a:latin typeface="Verdana" panose="020B0604030504040204" pitchFamily="34" charset="0"/>
                <a:ea typeface="Verdana" panose="020B0604030504040204" pitchFamily="34" charset="0"/>
                <a:cs typeface="Verdana" panose="020B0604030504040204" pitchFamily="34" charset="0"/>
              </a:rPr>
              <a:t>TODOS </a:t>
            </a:r>
            <a:r>
              <a:rPr lang="es-ES" altLang="es-ES" sz="5300" b="1" dirty="0">
                <a:latin typeface="Verdana" panose="020B0604030504040204" pitchFamily="34" charset="0"/>
                <a:ea typeface="Verdana" panose="020B0604030504040204" pitchFamily="34" charset="0"/>
                <a:cs typeface="Verdana" panose="020B0604030504040204" pitchFamily="34" charset="0"/>
              </a:rPr>
              <a:t>LOS TRABAJADORES TENDRÁN A SU DISPOSICIÓN LOS TELÉFONOS DE </a:t>
            </a:r>
            <a:r>
              <a:rPr lang="es-ES" altLang="es-ES" sz="5300" b="1" dirty="0" smtClean="0">
                <a:latin typeface="Verdana" panose="020B0604030504040204" pitchFamily="34" charset="0"/>
                <a:ea typeface="Verdana" panose="020B0604030504040204" pitchFamily="34" charset="0"/>
                <a:cs typeface="Verdana" panose="020B0604030504040204" pitchFamily="34" charset="0"/>
              </a:rPr>
              <a:t>EMERGENCIAS. </a:t>
            </a:r>
            <a:r>
              <a:rPr lang="es-ES" altLang="es-ES" sz="5300" b="1" dirty="0">
                <a:latin typeface="Verdana" panose="020B0604030504040204" pitchFamily="34" charset="0"/>
                <a:ea typeface="Verdana" panose="020B0604030504040204" pitchFamily="34" charset="0"/>
                <a:cs typeface="Verdana" panose="020B0604030504040204" pitchFamily="34" charset="0"/>
              </a:rPr>
              <a:t>SABRÁN EL RECORRIDO AL CENTRO ASISTENCIAL MÁS </a:t>
            </a:r>
            <a:r>
              <a:rPr lang="es-ES" altLang="es-ES" sz="5300" b="1" dirty="0" smtClean="0">
                <a:latin typeface="Verdana" panose="020B0604030504040204" pitchFamily="34" charset="0"/>
                <a:ea typeface="Verdana" panose="020B0604030504040204" pitchFamily="34" charset="0"/>
                <a:cs typeface="Verdana" panose="020B0604030504040204" pitchFamily="34" charset="0"/>
              </a:rPr>
              <a:t>CERCANO. CONOCERÁN EL PROTOCOLO DE COMUNICACIÓN DEL ACCIDENTE/INCIDENTE</a:t>
            </a:r>
            <a:endParaRPr lang="es-ES" altLang="es-ES" b="1" dirty="0">
              <a:latin typeface="Verdana" panose="020B0604030504040204" pitchFamily="34" charset="0"/>
              <a:ea typeface="Verdana" panose="020B0604030504040204" pitchFamily="34" charset="0"/>
              <a:cs typeface="Verdana" panose="020B0604030504040204" pitchFamily="34" charset="0"/>
            </a:endParaRPr>
          </a:p>
          <a:p>
            <a:pPr marL="1216152" lvl="4" indent="0">
              <a:buNone/>
            </a:pPr>
            <a:endParaRPr lang="es-ES" b="1" dirty="0">
              <a:latin typeface="Verdana" panose="020B0604030504040204" pitchFamily="34" charset="0"/>
              <a:ea typeface="Verdana" panose="020B0604030504040204" pitchFamily="34" charset="0"/>
              <a:cs typeface="Verdana" panose="020B0604030504040204" pitchFamily="34" charset="0"/>
            </a:endParaRPr>
          </a:p>
          <a:p>
            <a:pPr marL="1216152" lvl="4" indent="0">
              <a:buNone/>
            </a:pPr>
            <a:r>
              <a:rPr lang="es-ES" b="1" dirty="0">
                <a:latin typeface="Verdana" panose="020B0604030504040204" pitchFamily="34" charset="0"/>
                <a:ea typeface="Verdana" panose="020B0604030504040204" pitchFamily="34" charset="0"/>
                <a:cs typeface="Verdana" panose="020B0604030504040204" pitchFamily="34" charset="0"/>
              </a:rPr>
              <a:t> </a:t>
            </a:r>
            <a:endParaRPr lang="es-ES" sz="1300" dirty="0">
              <a:latin typeface="Verdana" panose="020B0604030504040204" pitchFamily="34" charset="0"/>
              <a:ea typeface="Verdana" panose="020B0604030504040204" pitchFamily="34" charset="0"/>
              <a:cs typeface="Verdana" panose="020B0604030504040204" pitchFamily="34" charset="0"/>
            </a:endParaRPr>
          </a:p>
          <a:p>
            <a:pPr lvl="4"/>
            <a:r>
              <a:rPr lang="es-ES" sz="4300" b="1" dirty="0" smtClean="0">
                <a:latin typeface="Verdana" panose="020B0604030504040204" pitchFamily="34" charset="0"/>
                <a:ea typeface="Verdana" panose="020B0604030504040204" pitchFamily="34" charset="0"/>
                <a:cs typeface="Verdana" panose="020B0604030504040204" pitchFamily="34" charset="0"/>
              </a:rPr>
              <a:t>REQUISITOS DEL PLAN DE SEGURIDAD Y SALUD  DE OBRA </a:t>
            </a:r>
            <a:endParaRPr lang="es-ES" sz="3100" dirty="0">
              <a:latin typeface="Verdana" panose="020B0604030504040204" pitchFamily="34" charset="0"/>
              <a:ea typeface="Verdana" panose="020B0604030504040204" pitchFamily="34" charset="0"/>
              <a:cs typeface="Verdana" panose="020B0604030504040204" pitchFamily="34" charset="0"/>
            </a:endParaRPr>
          </a:p>
          <a:p>
            <a:pPr marL="1216152" lvl="4" indent="0">
              <a:buNone/>
            </a:pPr>
            <a:r>
              <a:rPr lang="es-ES" sz="4300" b="1" dirty="0">
                <a:latin typeface="Verdana" panose="020B0604030504040204" pitchFamily="34" charset="0"/>
                <a:ea typeface="Verdana" panose="020B0604030504040204" pitchFamily="34" charset="0"/>
                <a:cs typeface="Verdana" panose="020B0604030504040204" pitchFamily="34" charset="0"/>
              </a:rPr>
              <a:t> </a:t>
            </a:r>
            <a:endParaRPr lang="es-ES" sz="3100" dirty="0">
              <a:latin typeface="Verdana" panose="020B0604030504040204" pitchFamily="34" charset="0"/>
              <a:ea typeface="Verdana" panose="020B0604030504040204" pitchFamily="34" charset="0"/>
              <a:cs typeface="Verdana" panose="020B0604030504040204" pitchFamily="34" charset="0"/>
            </a:endParaRPr>
          </a:p>
          <a:p>
            <a:pPr lvl="4"/>
            <a:r>
              <a:rPr lang="es-ES" sz="4300" b="1" dirty="0" smtClean="0">
                <a:latin typeface="Verdana" panose="020B0604030504040204" pitchFamily="34" charset="0"/>
                <a:ea typeface="Verdana" panose="020B0604030504040204" pitchFamily="34" charset="0"/>
                <a:cs typeface="Verdana" panose="020B0604030504040204" pitchFamily="34" charset="0"/>
              </a:rPr>
              <a:t>ACTUACIÓN:</a:t>
            </a:r>
            <a:endParaRPr lang="es-ES" sz="3100" dirty="0" smtClean="0">
              <a:latin typeface="Verdana" panose="020B0604030504040204" pitchFamily="34" charset="0"/>
              <a:ea typeface="Verdana" panose="020B0604030504040204" pitchFamily="34" charset="0"/>
              <a:cs typeface="Verdana" panose="020B0604030504040204" pitchFamily="34" charset="0"/>
            </a:endParaRPr>
          </a:p>
          <a:p>
            <a:pPr marL="1216152" lvl="4" indent="0">
              <a:buNone/>
            </a:pPr>
            <a:r>
              <a:rPr lang="es-ES" sz="4300" dirty="0">
                <a:latin typeface="Verdana" panose="020B0604030504040204" pitchFamily="34" charset="0"/>
                <a:ea typeface="Verdana" panose="020B0604030504040204" pitchFamily="34" charset="0"/>
                <a:cs typeface="Verdana" panose="020B0604030504040204" pitchFamily="34" charset="0"/>
              </a:rPr>
              <a:t> </a:t>
            </a:r>
            <a:endParaRPr lang="es-ES" sz="3100" dirty="0">
              <a:latin typeface="Verdana" panose="020B0604030504040204" pitchFamily="34" charset="0"/>
              <a:ea typeface="Verdana" panose="020B0604030504040204" pitchFamily="34" charset="0"/>
              <a:cs typeface="Verdana" panose="020B0604030504040204" pitchFamily="34" charset="0"/>
            </a:endParaRPr>
          </a:p>
          <a:p>
            <a:pPr lvl="7" algn="just"/>
            <a:r>
              <a:rPr lang="es-ES" sz="3400" dirty="0">
                <a:latin typeface="Verdana" panose="020B0604030504040204" pitchFamily="34" charset="0"/>
                <a:ea typeface="Verdana" panose="020B0604030504040204" pitchFamily="34" charset="0"/>
                <a:cs typeface="Verdana" panose="020B0604030504040204" pitchFamily="34" charset="0"/>
              </a:rPr>
              <a:t>El accidentado es lo más importante y por tanto se le atenderá inmediatamente para evitar la progresión o empeoramiento de las lesiones.</a:t>
            </a:r>
            <a:endParaRPr lang="es-ES" sz="3100" dirty="0">
              <a:latin typeface="Verdana" panose="020B0604030504040204" pitchFamily="34" charset="0"/>
              <a:ea typeface="Verdana" panose="020B0604030504040204" pitchFamily="34" charset="0"/>
              <a:cs typeface="Verdana" panose="020B0604030504040204" pitchFamily="34" charset="0"/>
            </a:endParaRPr>
          </a:p>
          <a:p>
            <a:pPr lvl="7" algn="just"/>
            <a:r>
              <a:rPr lang="es-ES" sz="3400" dirty="0">
                <a:latin typeface="Verdana" panose="020B0604030504040204" pitchFamily="34" charset="0"/>
                <a:ea typeface="Verdana" panose="020B0604030504040204" pitchFamily="34" charset="0"/>
                <a:cs typeface="Verdana" panose="020B0604030504040204" pitchFamily="34" charset="0"/>
              </a:rPr>
              <a:t>En las caídas a diferente nivel se inmovilizará al accidentado.</a:t>
            </a:r>
            <a:endParaRPr lang="es-ES" sz="3100" dirty="0">
              <a:latin typeface="Verdana" panose="020B0604030504040204" pitchFamily="34" charset="0"/>
              <a:ea typeface="Verdana" panose="020B0604030504040204" pitchFamily="34" charset="0"/>
              <a:cs typeface="Verdana" panose="020B0604030504040204" pitchFamily="34" charset="0"/>
            </a:endParaRPr>
          </a:p>
          <a:p>
            <a:pPr lvl="7" algn="just"/>
            <a:r>
              <a:rPr lang="es-ES" sz="3400" dirty="0">
                <a:latin typeface="Verdana" panose="020B0604030504040204" pitchFamily="34" charset="0"/>
                <a:ea typeface="Verdana" panose="020B0604030504040204" pitchFamily="34" charset="0"/>
                <a:cs typeface="Verdana" panose="020B0604030504040204" pitchFamily="34" charset="0"/>
              </a:rPr>
              <a:t>En los accidentes eléctricos, se extremará la atención primaria en la obra, aplicando las técnicas especiales de reanimación hasta la llegada de la ambulancia.</a:t>
            </a:r>
            <a:endParaRPr lang="es-ES" sz="3100" dirty="0">
              <a:latin typeface="Verdana" panose="020B0604030504040204" pitchFamily="34" charset="0"/>
              <a:ea typeface="Verdana" panose="020B0604030504040204" pitchFamily="34" charset="0"/>
              <a:cs typeface="Verdana" panose="020B0604030504040204" pitchFamily="34" charset="0"/>
            </a:endParaRPr>
          </a:p>
          <a:p>
            <a:pPr lvl="7" algn="just"/>
            <a:r>
              <a:rPr lang="es-ES" sz="3400" dirty="0">
                <a:latin typeface="Verdana" panose="020B0604030504040204" pitchFamily="34" charset="0"/>
                <a:ea typeface="Verdana" panose="020B0604030504040204" pitchFamily="34" charset="0"/>
                <a:cs typeface="Verdana" panose="020B0604030504040204" pitchFamily="34" charset="0"/>
              </a:rPr>
              <a:t>Se evitará, siempre que la gravedad del accidentado lo permita según el buen criterio de las personas que le atienden, el traslado con transportes particulares por la incomodidad y riesgo que implica.</a:t>
            </a:r>
            <a:endParaRPr lang="es-ES" sz="3100" dirty="0">
              <a:latin typeface="Verdana" panose="020B0604030504040204" pitchFamily="34" charset="0"/>
              <a:ea typeface="Verdana" panose="020B0604030504040204" pitchFamily="34" charset="0"/>
              <a:cs typeface="Verdana" panose="020B0604030504040204" pitchFamily="34" charset="0"/>
            </a:endParaRPr>
          </a:p>
          <a:p>
            <a:pPr marL="1216152" lvl="4" indent="0">
              <a:buNone/>
            </a:pPr>
            <a:r>
              <a:rPr lang="es-ES" sz="4300" dirty="0">
                <a:latin typeface="Verdana" panose="020B0604030504040204" pitchFamily="34" charset="0"/>
                <a:ea typeface="Verdana" panose="020B0604030504040204" pitchFamily="34" charset="0"/>
                <a:cs typeface="Verdana" panose="020B0604030504040204" pitchFamily="34" charset="0"/>
              </a:rPr>
              <a:t> </a:t>
            </a:r>
            <a:endParaRPr lang="es-ES" sz="3100" dirty="0">
              <a:latin typeface="Verdana" panose="020B0604030504040204" pitchFamily="34" charset="0"/>
              <a:ea typeface="Verdana" panose="020B0604030504040204" pitchFamily="34" charset="0"/>
              <a:cs typeface="Verdana" panose="020B0604030504040204" pitchFamily="34" charset="0"/>
            </a:endParaRPr>
          </a:p>
          <a:p>
            <a:pPr lvl="4"/>
            <a:r>
              <a:rPr lang="es-ES" sz="4300" dirty="0">
                <a:latin typeface="Verdana" panose="020B0604030504040204" pitchFamily="34" charset="0"/>
                <a:ea typeface="Verdana" panose="020B0604030504040204" pitchFamily="34" charset="0"/>
                <a:cs typeface="Verdana" panose="020B0604030504040204" pitchFamily="34" charset="0"/>
              </a:rPr>
              <a:t>Se debe levantar un acta del Accidente con el objetivo de dejar constancia de los posibles accidentes que puedan acaecer en la obra.</a:t>
            </a:r>
            <a:endParaRPr lang="es-ES" sz="3100" dirty="0">
              <a:latin typeface="Verdana" panose="020B0604030504040204" pitchFamily="34" charset="0"/>
              <a:ea typeface="Verdana" panose="020B0604030504040204" pitchFamily="34" charset="0"/>
              <a:cs typeface="Verdana" panose="020B0604030504040204" pitchFamily="34" charset="0"/>
            </a:endParaRPr>
          </a:p>
          <a:p>
            <a:pPr lvl="4"/>
            <a:endParaRPr lang="es-ES" dirty="0">
              <a:latin typeface="Verdana" panose="020B0604030504040204" pitchFamily="34" charset="0"/>
              <a:ea typeface="Verdana" panose="020B0604030504040204" pitchFamily="34" charset="0"/>
              <a:cs typeface="Verdana" panose="020B0604030504040204" pitchFamily="34" charset="0"/>
            </a:endParaRPr>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0" y="6062019"/>
            <a:ext cx="1510819" cy="492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16632"/>
            <a:ext cx="1584176"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8355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0"/>
            <a:ext cx="8229600" cy="1232915"/>
          </a:xfrm>
        </p:spPr>
        <p:txBody>
          <a:bodyPr/>
          <a:lstStyle/>
          <a:p>
            <a:pPr algn="ctr"/>
            <a:r>
              <a:rPr lang="es-ES" b="1" dirty="0" smtClean="0">
                <a:latin typeface="Verdana" panose="020B0604030504040204" pitchFamily="34" charset="0"/>
                <a:ea typeface="Verdana" panose="020B0604030504040204" pitchFamily="34" charset="0"/>
                <a:cs typeface="Verdana" panose="020B0604030504040204" pitchFamily="34" charset="0"/>
              </a:rPr>
              <a:t>OBRAS GAS NATURAL</a:t>
            </a:r>
            <a:endParaRPr lang="es-ES" b="1" dirty="0">
              <a:latin typeface="Verdana" panose="020B0604030504040204" pitchFamily="34" charset="0"/>
              <a:ea typeface="Verdana" panose="020B0604030504040204" pitchFamily="34" charset="0"/>
              <a:cs typeface="Verdana" panose="020B0604030504040204" pitchFamily="34" charset="0"/>
            </a:endParaRPr>
          </a:p>
        </p:txBody>
      </p:sp>
      <p:sp>
        <p:nvSpPr>
          <p:cNvPr id="3" name="2 Marcador de contenido"/>
          <p:cNvSpPr>
            <a:spLocks noGrp="1"/>
          </p:cNvSpPr>
          <p:nvPr>
            <p:ph idx="1"/>
          </p:nvPr>
        </p:nvSpPr>
        <p:spPr>
          <a:xfrm>
            <a:off x="914400" y="1152798"/>
            <a:ext cx="8229600" cy="4572000"/>
          </a:xfrm>
        </p:spPr>
        <p:txBody>
          <a:bodyPr>
            <a:noAutofit/>
          </a:bodyPr>
          <a:lstStyle/>
          <a:p>
            <a:pPr lvl="2" algn="just"/>
            <a:r>
              <a:rPr lang="es-ES" sz="1400" b="1" dirty="0">
                <a:latin typeface="Verdana" panose="020B0604030504040204" pitchFamily="34" charset="0"/>
                <a:ea typeface="Verdana" panose="020B0604030504040204" pitchFamily="34" charset="0"/>
                <a:cs typeface="Verdana" panose="020B0604030504040204" pitchFamily="34" charset="0"/>
              </a:rPr>
              <a:t>El accidente laboral se comunicará a:</a:t>
            </a:r>
            <a:endParaRPr lang="es-ES" sz="1100" dirty="0">
              <a:latin typeface="Verdana" panose="020B0604030504040204" pitchFamily="34" charset="0"/>
              <a:ea typeface="Verdana" panose="020B0604030504040204" pitchFamily="34" charset="0"/>
              <a:cs typeface="Verdana" panose="020B0604030504040204" pitchFamily="34" charset="0"/>
            </a:endParaRPr>
          </a:p>
          <a:p>
            <a:pPr marL="722376" lvl="2" indent="0" algn="just">
              <a:buNone/>
            </a:pPr>
            <a:r>
              <a:rPr lang="es-ES" sz="1400" dirty="0">
                <a:latin typeface="Verdana" panose="020B0604030504040204" pitchFamily="34" charset="0"/>
                <a:ea typeface="Verdana" panose="020B0604030504040204" pitchFamily="34" charset="0"/>
                <a:cs typeface="Verdana" panose="020B0604030504040204" pitchFamily="34" charset="0"/>
              </a:rPr>
              <a:t> </a:t>
            </a:r>
            <a:endParaRPr lang="es-ES" sz="1100" dirty="0">
              <a:latin typeface="Verdana" panose="020B0604030504040204" pitchFamily="34" charset="0"/>
              <a:ea typeface="Verdana" panose="020B0604030504040204" pitchFamily="34" charset="0"/>
              <a:cs typeface="Verdana" panose="020B0604030504040204" pitchFamily="34" charset="0"/>
            </a:endParaRPr>
          </a:p>
          <a:p>
            <a:pPr lvl="2" algn="just"/>
            <a:r>
              <a:rPr lang="es-ES" sz="1400" b="1" dirty="0">
                <a:latin typeface="Verdana" panose="020B0604030504040204" pitchFamily="34" charset="0"/>
                <a:ea typeface="Verdana" panose="020B0604030504040204" pitchFamily="34" charset="0"/>
                <a:cs typeface="Verdana" panose="020B0604030504040204" pitchFamily="34" charset="0"/>
              </a:rPr>
              <a:t>Accidente leve.</a:t>
            </a:r>
            <a:endParaRPr lang="es-ES" sz="1100" dirty="0">
              <a:latin typeface="Verdana" panose="020B0604030504040204" pitchFamily="34" charset="0"/>
              <a:ea typeface="Verdana" panose="020B0604030504040204" pitchFamily="34" charset="0"/>
              <a:cs typeface="Verdana" panose="020B0604030504040204" pitchFamily="34" charset="0"/>
            </a:endParaRPr>
          </a:p>
          <a:p>
            <a:pPr lvl="3" algn="just"/>
            <a:r>
              <a:rPr lang="es-ES" sz="1200" dirty="0">
                <a:latin typeface="Verdana" panose="020B0604030504040204" pitchFamily="34" charset="0"/>
                <a:ea typeface="Verdana" panose="020B0604030504040204" pitchFamily="34" charset="0"/>
                <a:cs typeface="Verdana" panose="020B0604030504040204" pitchFamily="34" charset="0"/>
              </a:rPr>
              <a:t>Al Coordinador de Seguridad y Salud. </a:t>
            </a:r>
            <a:r>
              <a:rPr lang="es-ES" sz="1200" dirty="0" smtClean="0">
                <a:latin typeface="Verdana" panose="020B0604030504040204" pitchFamily="34" charset="0"/>
                <a:ea typeface="Verdana" panose="020B0604030504040204" pitchFamily="34" charset="0"/>
                <a:cs typeface="Verdana" panose="020B0604030504040204" pitchFamily="34" charset="0"/>
              </a:rPr>
              <a:t>A FOC Director General al departamento de Seguridad y Salud</a:t>
            </a:r>
            <a:endParaRPr lang="es-ES" sz="900" dirty="0">
              <a:latin typeface="Verdana" panose="020B0604030504040204" pitchFamily="34" charset="0"/>
              <a:ea typeface="Verdana" panose="020B0604030504040204" pitchFamily="34" charset="0"/>
              <a:cs typeface="Verdana" panose="020B0604030504040204" pitchFamily="34" charset="0"/>
            </a:endParaRPr>
          </a:p>
          <a:p>
            <a:pPr lvl="3" algn="just"/>
            <a:r>
              <a:rPr lang="es-ES" sz="1200" dirty="0">
                <a:latin typeface="Verdana" panose="020B0604030504040204" pitchFamily="34" charset="0"/>
                <a:ea typeface="Verdana" panose="020B0604030504040204" pitchFamily="34" charset="0"/>
                <a:cs typeface="Verdana" panose="020B0604030504040204" pitchFamily="34" charset="0"/>
              </a:rPr>
              <a:t>A  la  Dirección  de  Obra, para  investigar  las  causas  y  adoptar  las  medidas correctoras adecuadas.</a:t>
            </a:r>
            <a:endParaRPr lang="es-ES" sz="900" dirty="0">
              <a:latin typeface="Verdana" panose="020B0604030504040204" pitchFamily="34" charset="0"/>
              <a:ea typeface="Verdana" panose="020B0604030504040204" pitchFamily="34" charset="0"/>
              <a:cs typeface="Verdana" panose="020B0604030504040204" pitchFamily="34" charset="0"/>
            </a:endParaRPr>
          </a:p>
          <a:p>
            <a:pPr lvl="3" algn="just"/>
            <a:r>
              <a:rPr lang="es-ES" sz="1200" dirty="0">
                <a:latin typeface="Verdana" panose="020B0604030504040204" pitchFamily="34" charset="0"/>
                <a:ea typeface="Verdana" panose="020B0604030504040204" pitchFamily="34" charset="0"/>
                <a:cs typeface="Verdana" panose="020B0604030504040204" pitchFamily="34" charset="0"/>
              </a:rPr>
              <a:t>A la Autoridad Laboral según la legislación vigente.</a:t>
            </a:r>
            <a:endParaRPr lang="es-ES" sz="900" dirty="0">
              <a:latin typeface="Verdana" panose="020B0604030504040204" pitchFamily="34" charset="0"/>
              <a:ea typeface="Verdana" panose="020B0604030504040204" pitchFamily="34" charset="0"/>
              <a:cs typeface="Verdana" panose="020B0604030504040204" pitchFamily="34" charset="0"/>
            </a:endParaRPr>
          </a:p>
          <a:p>
            <a:pPr marL="722376" lvl="2" indent="0" algn="just">
              <a:buNone/>
            </a:pPr>
            <a:r>
              <a:rPr lang="es-ES" sz="1400" dirty="0">
                <a:latin typeface="Verdana" panose="020B0604030504040204" pitchFamily="34" charset="0"/>
                <a:ea typeface="Verdana" panose="020B0604030504040204" pitchFamily="34" charset="0"/>
                <a:cs typeface="Verdana" panose="020B0604030504040204" pitchFamily="34" charset="0"/>
              </a:rPr>
              <a:t> </a:t>
            </a:r>
            <a:endParaRPr lang="es-ES" sz="1100" dirty="0">
              <a:latin typeface="Verdana" panose="020B0604030504040204" pitchFamily="34" charset="0"/>
              <a:ea typeface="Verdana" panose="020B0604030504040204" pitchFamily="34" charset="0"/>
              <a:cs typeface="Verdana" panose="020B0604030504040204" pitchFamily="34" charset="0"/>
            </a:endParaRPr>
          </a:p>
          <a:p>
            <a:pPr lvl="2" algn="just"/>
            <a:r>
              <a:rPr lang="es-ES" sz="1400" b="1" dirty="0">
                <a:latin typeface="Verdana" panose="020B0604030504040204" pitchFamily="34" charset="0"/>
                <a:ea typeface="Verdana" panose="020B0604030504040204" pitchFamily="34" charset="0"/>
                <a:cs typeface="Verdana" panose="020B0604030504040204" pitchFamily="34" charset="0"/>
              </a:rPr>
              <a:t>Accidente grave.</a:t>
            </a:r>
            <a:endParaRPr lang="es-ES" sz="1100" dirty="0">
              <a:latin typeface="Verdana" panose="020B0604030504040204" pitchFamily="34" charset="0"/>
              <a:ea typeface="Verdana" panose="020B0604030504040204" pitchFamily="34" charset="0"/>
              <a:cs typeface="Verdana" panose="020B0604030504040204" pitchFamily="34" charset="0"/>
            </a:endParaRPr>
          </a:p>
          <a:p>
            <a:pPr lvl="3" algn="just"/>
            <a:r>
              <a:rPr lang="es-ES" sz="1200" b="1" dirty="0">
                <a:latin typeface="Verdana" panose="020B0604030504040204" pitchFamily="34" charset="0"/>
                <a:ea typeface="Verdana" panose="020B0604030504040204" pitchFamily="34" charset="0"/>
                <a:cs typeface="Verdana" panose="020B0604030504040204" pitchFamily="34" charset="0"/>
              </a:rPr>
              <a:t>Al Coordinador de seguridad y salud</a:t>
            </a:r>
            <a:r>
              <a:rPr lang="es-ES" sz="1200" dirty="0">
                <a:latin typeface="Verdana" panose="020B0604030504040204" pitchFamily="34" charset="0"/>
                <a:ea typeface="Verdana" panose="020B0604030504040204" pitchFamily="34" charset="0"/>
                <a:cs typeface="Verdana" panose="020B0604030504040204" pitchFamily="34" charset="0"/>
              </a:rPr>
              <a:t>. </a:t>
            </a:r>
            <a:r>
              <a:rPr lang="es-ES" sz="1200" dirty="0" smtClean="0">
                <a:latin typeface="Verdana" panose="020B0604030504040204" pitchFamily="34" charset="0"/>
                <a:ea typeface="Verdana" panose="020B0604030504040204" pitchFamily="34" charset="0"/>
                <a:cs typeface="Verdana" panose="020B0604030504040204" pitchFamily="34" charset="0"/>
              </a:rPr>
              <a:t>A FOC: al Director General, al </a:t>
            </a:r>
            <a:r>
              <a:rPr lang="es-ES" sz="1200" dirty="0">
                <a:latin typeface="Verdana" panose="020B0604030504040204" pitchFamily="34" charset="0"/>
                <a:ea typeface="Verdana" panose="020B0604030504040204" pitchFamily="34" charset="0"/>
                <a:cs typeface="Verdana" panose="020B0604030504040204" pitchFamily="34" charset="0"/>
              </a:rPr>
              <a:t>departamento de Seguridad y Salud</a:t>
            </a:r>
          </a:p>
          <a:p>
            <a:pPr lvl="3" algn="just"/>
            <a:r>
              <a:rPr lang="es-ES" sz="1200" dirty="0" smtClean="0">
                <a:latin typeface="Verdana" panose="020B0604030504040204" pitchFamily="34" charset="0"/>
                <a:ea typeface="Verdana" panose="020B0604030504040204" pitchFamily="34" charset="0"/>
                <a:cs typeface="Verdana" panose="020B0604030504040204" pitchFamily="34" charset="0"/>
              </a:rPr>
              <a:t>A </a:t>
            </a:r>
            <a:r>
              <a:rPr lang="es-ES" sz="1200" dirty="0">
                <a:latin typeface="Verdana" panose="020B0604030504040204" pitchFamily="34" charset="0"/>
                <a:ea typeface="Verdana" panose="020B0604030504040204" pitchFamily="34" charset="0"/>
                <a:cs typeface="Verdana" panose="020B0604030504040204" pitchFamily="34" charset="0"/>
              </a:rPr>
              <a:t>la Dirección Facultativa para investigar las causas y adoptar las medidas correctoras adecuadas.</a:t>
            </a:r>
            <a:endParaRPr lang="es-ES" sz="900" dirty="0">
              <a:latin typeface="Verdana" panose="020B0604030504040204" pitchFamily="34" charset="0"/>
              <a:ea typeface="Verdana" panose="020B0604030504040204" pitchFamily="34" charset="0"/>
              <a:cs typeface="Verdana" panose="020B0604030504040204" pitchFamily="34" charset="0"/>
            </a:endParaRPr>
          </a:p>
          <a:p>
            <a:pPr lvl="3" algn="just"/>
            <a:r>
              <a:rPr lang="es-ES" sz="1200" dirty="0">
                <a:latin typeface="Verdana" panose="020B0604030504040204" pitchFamily="34" charset="0"/>
                <a:ea typeface="Verdana" panose="020B0604030504040204" pitchFamily="34" charset="0"/>
                <a:cs typeface="Verdana" panose="020B0604030504040204" pitchFamily="34" charset="0"/>
              </a:rPr>
              <a:t>A la Autoridad Laboral según la legislación vigente.</a:t>
            </a:r>
            <a:endParaRPr lang="es-ES" sz="900" dirty="0">
              <a:latin typeface="Verdana" panose="020B0604030504040204" pitchFamily="34" charset="0"/>
              <a:ea typeface="Verdana" panose="020B0604030504040204" pitchFamily="34" charset="0"/>
              <a:cs typeface="Verdana" panose="020B0604030504040204" pitchFamily="34" charset="0"/>
            </a:endParaRPr>
          </a:p>
          <a:p>
            <a:pPr lvl="2" algn="just"/>
            <a:r>
              <a:rPr lang="es-ES" sz="1400" b="1" dirty="0">
                <a:latin typeface="Verdana" panose="020B0604030504040204" pitchFamily="34" charset="0"/>
                <a:ea typeface="Verdana" panose="020B0604030504040204" pitchFamily="34" charset="0"/>
                <a:cs typeface="Verdana" panose="020B0604030504040204" pitchFamily="34" charset="0"/>
              </a:rPr>
              <a:t>Accidente mortal.</a:t>
            </a:r>
            <a:endParaRPr lang="es-ES" sz="1100" dirty="0">
              <a:latin typeface="Verdana" panose="020B0604030504040204" pitchFamily="34" charset="0"/>
              <a:ea typeface="Verdana" panose="020B0604030504040204" pitchFamily="34" charset="0"/>
              <a:cs typeface="Verdana" panose="020B0604030504040204" pitchFamily="34" charset="0"/>
            </a:endParaRPr>
          </a:p>
          <a:p>
            <a:pPr lvl="3" algn="just"/>
            <a:r>
              <a:rPr lang="es-ES" sz="1200" dirty="0" smtClean="0">
                <a:latin typeface="Verdana" panose="020B0604030504040204" pitchFamily="34" charset="0"/>
                <a:ea typeface="Verdana" panose="020B0604030504040204" pitchFamily="34" charset="0"/>
                <a:cs typeface="Verdana" panose="020B0604030504040204" pitchFamily="34" charset="0"/>
              </a:rPr>
              <a:t>Al Juzgado de Guardia. A FOC: Al director General </a:t>
            </a:r>
            <a:r>
              <a:rPr lang="es-ES" sz="1400" dirty="0">
                <a:latin typeface="Verdana" panose="020B0604030504040204" pitchFamily="34" charset="0"/>
                <a:ea typeface="Verdana" panose="020B0604030504040204" pitchFamily="34" charset="0"/>
                <a:cs typeface="Verdana" panose="020B0604030504040204" pitchFamily="34" charset="0"/>
              </a:rPr>
              <a:t>al departamento de Seguridad y Salud</a:t>
            </a:r>
          </a:p>
          <a:p>
            <a:pPr lvl="3" algn="just"/>
            <a:r>
              <a:rPr lang="es-ES" sz="1200" dirty="0" smtClean="0">
                <a:latin typeface="Verdana" panose="020B0604030504040204" pitchFamily="34" charset="0"/>
                <a:ea typeface="Verdana" panose="020B0604030504040204" pitchFamily="34" charset="0"/>
                <a:cs typeface="Verdana" panose="020B0604030504040204" pitchFamily="34" charset="0"/>
              </a:rPr>
              <a:t>Al </a:t>
            </a:r>
            <a:r>
              <a:rPr lang="es-ES" sz="1200" dirty="0">
                <a:latin typeface="Verdana" panose="020B0604030504040204" pitchFamily="34" charset="0"/>
                <a:ea typeface="Verdana" panose="020B0604030504040204" pitchFamily="34" charset="0"/>
                <a:cs typeface="Verdana" panose="020B0604030504040204" pitchFamily="34" charset="0"/>
              </a:rPr>
              <a:t>Coordinador de Seguridad y Salud.</a:t>
            </a:r>
            <a:endParaRPr lang="es-ES" sz="900" dirty="0">
              <a:latin typeface="Verdana" panose="020B0604030504040204" pitchFamily="34" charset="0"/>
              <a:ea typeface="Verdana" panose="020B0604030504040204" pitchFamily="34" charset="0"/>
              <a:cs typeface="Verdana" panose="020B0604030504040204" pitchFamily="34" charset="0"/>
            </a:endParaRPr>
          </a:p>
          <a:p>
            <a:pPr lvl="3" algn="just"/>
            <a:r>
              <a:rPr lang="es-ES" sz="1200" dirty="0">
                <a:latin typeface="Verdana" panose="020B0604030504040204" pitchFamily="34" charset="0"/>
                <a:ea typeface="Verdana" panose="020B0604030504040204" pitchFamily="34" charset="0"/>
                <a:cs typeface="Verdana" panose="020B0604030504040204" pitchFamily="34" charset="0"/>
              </a:rPr>
              <a:t>A la Dirección Facultativa para investigar las causas y adoptar las medidas correctoras adecuadas.</a:t>
            </a:r>
            <a:endParaRPr lang="es-ES" sz="900" dirty="0">
              <a:latin typeface="Verdana" panose="020B0604030504040204" pitchFamily="34" charset="0"/>
              <a:ea typeface="Verdana" panose="020B0604030504040204" pitchFamily="34" charset="0"/>
              <a:cs typeface="Verdana" panose="020B0604030504040204" pitchFamily="34" charset="0"/>
            </a:endParaRPr>
          </a:p>
          <a:p>
            <a:pPr lvl="3" algn="just"/>
            <a:r>
              <a:rPr lang="es-ES" sz="1200" dirty="0">
                <a:latin typeface="Verdana" panose="020B0604030504040204" pitchFamily="34" charset="0"/>
                <a:ea typeface="Verdana" panose="020B0604030504040204" pitchFamily="34" charset="0"/>
                <a:cs typeface="Verdana" panose="020B0604030504040204" pitchFamily="34" charset="0"/>
              </a:rPr>
              <a:t>A la Autoridad Laboral según la legislación vigente</a:t>
            </a:r>
            <a:endParaRPr lang="es-ES" sz="900" dirty="0">
              <a:latin typeface="Verdana" panose="020B0604030504040204" pitchFamily="34" charset="0"/>
              <a:ea typeface="Verdana" panose="020B0604030504040204" pitchFamily="34" charset="0"/>
              <a:cs typeface="Verdana" panose="020B0604030504040204" pitchFamily="34" charset="0"/>
            </a:endParaRPr>
          </a:p>
          <a:p>
            <a:pPr marL="64008" indent="0" algn="just">
              <a:buNone/>
            </a:pPr>
            <a:r>
              <a:rPr lang="es-ES" sz="2000" dirty="0">
                <a:latin typeface="Verdana" panose="020B0604030504040204" pitchFamily="34" charset="0"/>
                <a:ea typeface="Verdana" panose="020B0604030504040204" pitchFamily="34" charset="0"/>
                <a:cs typeface="Verdana" panose="020B0604030504040204" pitchFamily="34" charset="0"/>
              </a:rPr>
              <a:t> </a:t>
            </a:r>
            <a:endParaRPr lang="es-ES" sz="1400" dirty="0">
              <a:latin typeface="Verdana" panose="020B0604030504040204" pitchFamily="34" charset="0"/>
              <a:ea typeface="Verdana" panose="020B0604030504040204" pitchFamily="34" charset="0"/>
              <a:cs typeface="Verdana" panose="020B0604030504040204" pitchFamily="34" charset="0"/>
            </a:endParaRPr>
          </a:p>
          <a:p>
            <a:pPr marL="64008" indent="0" algn="just">
              <a:buNone/>
            </a:pPr>
            <a:endParaRPr lang="es-ES" sz="1400" dirty="0"/>
          </a:p>
        </p:txBody>
      </p:sp>
      <p:pic>
        <p:nvPicPr>
          <p:cNvPr id="4" name="3 Imagen" descr="Resultado de imagen de GAS NATURAL FENOSA"/>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55526"/>
            <a:ext cx="1512168" cy="1352946"/>
          </a:xfrm>
          <a:prstGeom prst="rect">
            <a:avLst/>
          </a:prstGeom>
          <a:noFill/>
          <a:ln>
            <a:noFill/>
          </a:ln>
        </p:spPr>
      </p:pic>
      <p:pic>
        <p:nvPicPr>
          <p:cNvPr id="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42906" y="6158429"/>
            <a:ext cx="1873558" cy="6107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682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7934"/>
            <a:ext cx="8229600" cy="1399032"/>
          </a:xfrm>
        </p:spPr>
        <p:txBody>
          <a:bodyPr/>
          <a:lstStyle/>
          <a:p>
            <a:pPr algn="ctr"/>
            <a:r>
              <a:rPr lang="es-ES" b="1" dirty="0" smtClean="0">
                <a:latin typeface="Verdana" panose="020B0604030504040204" pitchFamily="34" charset="0"/>
                <a:ea typeface="Verdana" panose="020B0604030504040204" pitchFamily="34" charset="0"/>
                <a:cs typeface="Verdana" panose="020B0604030504040204" pitchFamily="34" charset="0"/>
              </a:rPr>
              <a:t>OBRAS GAS NATURAL</a:t>
            </a:r>
            <a:endParaRPr lang="es-ES" b="1" dirty="0">
              <a:latin typeface="Verdana" panose="020B0604030504040204" pitchFamily="34" charset="0"/>
              <a:ea typeface="Verdana" panose="020B0604030504040204" pitchFamily="34" charset="0"/>
              <a:cs typeface="Verdana" panose="020B0604030504040204" pitchFamily="34" charset="0"/>
            </a:endParaRPr>
          </a:p>
        </p:txBody>
      </p:sp>
      <p:sp>
        <p:nvSpPr>
          <p:cNvPr id="3" name="2 Marcador de contenido"/>
          <p:cNvSpPr>
            <a:spLocks noGrp="1"/>
          </p:cNvSpPr>
          <p:nvPr>
            <p:ph idx="1"/>
          </p:nvPr>
        </p:nvSpPr>
        <p:spPr>
          <a:xfrm>
            <a:off x="1691680" y="1412776"/>
            <a:ext cx="7136582" cy="4572000"/>
          </a:xfrm>
        </p:spPr>
        <p:txBody>
          <a:bodyPr>
            <a:normAutofit/>
          </a:bodyPr>
          <a:lstStyle/>
          <a:p>
            <a:pPr marL="64008" indent="0">
              <a:buNone/>
            </a:pPr>
            <a:r>
              <a:rPr lang="es-ES" sz="3200" dirty="0"/>
              <a:t> </a:t>
            </a:r>
            <a:endParaRPr lang="es-ES" dirty="0"/>
          </a:p>
        </p:txBody>
      </p:sp>
      <p:pic>
        <p:nvPicPr>
          <p:cNvPr id="4" name="3 Imagen" descr="Resultado de imagen de GAS NATURAL FENOSA"/>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88640"/>
            <a:ext cx="1368152" cy="1296144"/>
          </a:xfrm>
          <a:prstGeom prst="rect">
            <a:avLst/>
          </a:prstGeom>
          <a:noFill/>
          <a:ln>
            <a:noFill/>
          </a:ln>
        </p:spPr>
      </p:pic>
      <p:pic>
        <p:nvPicPr>
          <p:cNvPr id="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4288" y="6198652"/>
            <a:ext cx="1873558" cy="6107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2"/>
          <p:cNvSpPr>
            <a:spLocks noChangeArrowheads="1"/>
          </p:cNvSpPr>
          <p:nvPr/>
        </p:nvSpPr>
        <p:spPr bwMode="auto">
          <a:xfrm>
            <a:off x="899592" y="1091653"/>
            <a:ext cx="7518413" cy="1772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365125" algn="l"/>
              </a:tabLst>
              <a:defRPr>
                <a:solidFill>
                  <a:schemeClr val="tx1"/>
                </a:solidFill>
                <a:latin typeface="Arial" pitchFamily="34" charset="0"/>
                <a:cs typeface="Arial" pitchFamily="34" charset="0"/>
              </a:defRPr>
            </a:lvl1pPr>
            <a:lvl2pPr fontAlgn="base">
              <a:spcBef>
                <a:spcPct val="0"/>
              </a:spcBef>
              <a:spcAft>
                <a:spcPct val="0"/>
              </a:spcAft>
              <a:tabLst>
                <a:tab pos="365125" algn="l"/>
              </a:tabLst>
              <a:defRPr>
                <a:solidFill>
                  <a:schemeClr val="tx1"/>
                </a:solidFill>
                <a:latin typeface="Arial" pitchFamily="34" charset="0"/>
                <a:cs typeface="Arial" pitchFamily="34" charset="0"/>
              </a:defRPr>
            </a:lvl2pPr>
            <a:lvl3pPr fontAlgn="base">
              <a:spcBef>
                <a:spcPct val="0"/>
              </a:spcBef>
              <a:spcAft>
                <a:spcPct val="0"/>
              </a:spcAft>
              <a:tabLst>
                <a:tab pos="365125" algn="l"/>
              </a:tabLst>
              <a:defRPr>
                <a:solidFill>
                  <a:schemeClr val="tx1"/>
                </a:solidFill>
                <a:latin typeface="Arial" pitchFamily="34" charset="0"/>
                <a:cs typeface="Arial" pitchFamily="34" charset="0"/>
              </a:defRPr>
            </a:lvl3pPr>
            <a:lvl4pPr fontAlgn="base">
              <a:spcBef>
                <a:spcPct val="0"/>
              </a:spcBef>
              <a:spcAft>
                <a:spcPct val="0"/>
              </a:spcAft>
              <a:tabLst>
                <a:tab pos="365125" algn="l"/>
              </a:tabLst>
              <a:defRPr>
                <a:solidFill>
                  <a:schemeClr val="tx1"/>
                </a:solidFill>
                <a:latin typeface="Arial" pitchFamily="34" charset="0"/>
                <a:cs typeface="Arial" pitchFamily="34" charset="0"/>
              </a:defRPr>
            </a:lvl4pPr>
            <a:lvl5pPr fontAlgn="base">
              <a:spcBef>
                <a:spcPct val="0"/>
              </a:spcBef>
              <a:spcAft>
                <a:spcPct val="0"/>
              </a:spcAft>
              <a:tabLst>
                <a:tab pos="365125" algn="l"/>
              </a:tabLst>
              <a:defRPr>
                <a:solidFill>
                  <a:schemeClr val="tx1"/>
                </a:solidFill>
                <a:latin typeface="Arial" pitchFamily="34" charset="0"/>
                <a:cs typeface="Arial" pitchFamily="34" charset="0"/>
              </a:defRPr>
            </a:lvl5pPr>
            <a:lvl6pPr fontAlgn="base">
              <a:spcBef>
                <a:spcPct val="0"/>
              </a:spcBef>
              <a:spcAft>
                <a:spcPct val="0"/>
              </a:spcAft>
              <a:tabLst>
                <a:tab pos="365125" algn="l"/>
              </a:tabLst>
              <a:defRPr>
                <a:solidFill>
                  <a:schemeClr val="tx1"/>
                </a:solidFill>
                <a:latin typeface="Arial" pitchFamily="34" charset="0"/>
                <a:cs typeface="Arial" pitchFamily="34" charset="0"/>
              </a:defRPr>
            </a:lvl6pPr>
            <a:lvl7pPr fontAlgn="base">
              <a:spcBef>
                <a:spcPct val="0"/>
              </a:spcBef>
              <a:spcAft>
                <a:spcPct val="0"/>
              </a:spcAft>
              <a:tabLst>
                <a:tab pos="365125" algn="l"/>
              </a:tabLst>
              <a:defRPr>
                <a:solidFill>
                  <a:schemeClr val="tx1"/>
                </a:solidFill>
                <a:latin typeface="Arial" pitchFamily="34" charset="0"/>
                <a:cs typeface="Arial" pitchFamily="34" charset="0"/>
              </a:defRPr>
            </a:lvl7pPr>
            <a:lvl8pPr fontAlgn="base">
              <a:spcBef>
                <a:spcPct val="0"/>
              </a:spcBef>
              <a:spcAft>
                <a:spcPct val="0"/>
              </a:spcAft>
              <a:tabLst>
                <a:tab pos="365125" algn="l"/>
              </a:tabLst>
              <a:defRPr>
                <a:solidFill>
                  <a:schemeClr val="tx1"/>
                </a:solidFill>
                <a:latin typeface="Arial" pitchFamily="34" charset="0"/>
                <a:cs typeface="Arial" pitchFamily="34" charset="0"/>
              </a:defRPr>
            </a:lvl8pPr>
            <a:lvl9pPr fontAlgn="base">
              <a:spcBef>
                <a:spcPct val="0"/>
              </a:spcBef>
              <a:spcAft>
                <a:spcPct val="0"/>
              </a:spcAft>
              <a:tabLst>
                <a:tab pos="365125" algn="l"/>
              </a:tabLst>
              <a:defRPr>
                <a:solidFill>
                  <a:schemeClr val="tx1"/>
                </a:solidFill>
                <a:latin typeface="Arial" pitchFamily="34" charset="0"/>
                <a:cs typeface="Arial" pitchFamily="34" charset="0"/>
              </a:defRPr>
            </a:lvl9pPr>
          </a:lstStyle>
          <a:p>
            <a:pPr marL="1106424" marR="0" lvl="2" indent="-228600" algn="just" defTabSz="914400" fontAlgn="base">
              <a:lnSpc>
                <a:spcPct val="100000"/>
              </a:lnSpc>
              <a:spcBef>
                <a:spcPct val="20000"/>
              </a:spcBef>
              <a:spcAft>
                <a:spcPct val="0"/>
              </a:spcAft>
              <a:buClr>
                <a:schemeClr val="accent1"/>
              </a:buClr>
              <a:buSzTx/>
              <a:buFont typeface="Wingdings 2"/>
              <a:buChar char=""/>
              <a:tabLst>
                <a:tab pos="365125" algn="l"/>
              </a:tabLst>
            </a:pPr>
            <a:r>
              <a:rPr lang="es-ES" altLang="es-ES" sz="1400" b="1" dirty="0">
                <a:latin typeface="Verdana" panose="020B0604030504040204" pitchFamily="34" charset="0"/>
                <a:ea typeface="Verdana" panose="020B0604030504040204" pitchFamily="34" charset="0"/>
                <a:cs typeface="Verdana" panose="020B0604030504040204" pitchFamily="34" charset="0"/>
              </a:rPr>
              <a:t>LOS TRABAJADORES: </a:t>
            </a:r>
            <a:endParaRPr lang="es-ES" altLang="es-ES" sz="1400" b="1" dirty="0" smtClean="0">
              <a:latin typeface="Verdana" panose="020B0604030504040204" pitchFamily="34" charset="0"/>
              <a:ea typeface="Verdana" panose="020B0604030504040204" pitchFamily="34" charset="0"/>
              <a:cs typeface="Verdana" panose="020B0604030504040204" pitchFamily="34" charset="0"/>
            </a:endParaRPr>
          </a:p>
          <a:p>
            <a:pPr marL="1106424" marR="0" lvl="2" indent="-228600" algn="just" defTabSz="914400" fontAlgn="base">
              <a:lnSpc>
                <a:spcPct val="100000"/>
              </a:lnSpc>
              <a:spcBef>
                <a:spcPct val="20000"/>
              </a:spcBef>
              <a:spcAft>
                <a:spcPct val="0"/>
              </a:spcAft>
              <a:buClr>
                <a:schemeClr val="accent1"/>
              </a:buClr>
              <a:buSzTx/>
              <a:buFont typeface="Wingdings 2"/>
              <a:buChar char=""/>
              <a:tabLst>
                <a:tab pos="365125" algn="l"/>
              </a:tabLst>
            </a:pPr>
            <a:r>
              <a:rPr lang="es-ES" altLang="es-ES" sz="1400" b="1" dirty="0" smtClean="0">
                <a:latin typeface="Verdana" panose="020B0604030504040204" pitchFamily="34" charset="0"/>
                <a:ea typeface="Verdana" panose="020B0604030504040204" pitchFamily="34" charset="0"/>
                <a:cs typeface="Verdana" panose="020B0604030504040204" pitchFamily="34" charset="0"/>
              </a:rPr>
              <a:t>RESPONSABLES </a:t>
            </a:r>
            <a:r>
              <a:rPr lang="es-ES" altLang="es-ES" sz="1400" b="1" dirty="0">
                <a:latin typeface="Verdana" panose="020B0604030504040204" pitchFamily="34" charset="0"/>
                <a:ea typeface="Verdana" panose="020B0604030504040204" pitchFamily="34" charset="0"/>
                <a:cs typeface="Verdana" panose="020B0604030504040204" pitchFamily="34" charset="0"/>
              </a:rPr>
              <a:t>DE ENVIAR EL PARTE DE </a:t>
            </a:r>
            <a:r>
              <a:rPr lang="es-ES" altLang="es-ES" sz="1400" b="1" dirty="0" smtClean="0">
                <a:latin typeface="Verdana" panose="020B0604030504040204" pitchFamily="34" charset="0"/>
                <a:ea typeface="Verdana" panose="020B0604030504040204" pitchFamily="34" charset="0"/>
                <a:cs typeface="Verdana" panose="020B0604030504040204" pitchFamily="34" charset="0"/>
              </a:rPr>
              <a:t>BAJA O VISITA A </a:t>
            </a:r>
            <a:r>
              <a:rPr lang="es-ES" altLang="es-ES" sz="1400" b="1" dirty="0">
                <a:latin typeface="Verdana" panose="020B0604030504040204" pitchFamily="34" charset="0"/>
                <a:ea typeface="Verdana" panose="020B0604030504040204" pitchFamily="34" charset="0"/>
                <a:cs typeface="Verdana" panose="020B0604030504040204" pitchFamily="34" charset="0"/>
              </a:rPr>
              <a:t>LA EMPRESA CON LA INFORMACIÓN DEL ACCIDENTE. MUTUA Y/CENTRO DE ASISTENCIA. </a:t>
            </a:r>
          </a:p>
          <a:p>
            <a:pPr marL="1106424" marR="0" lvl="2" indent="-228600" algn="just" defTabSz="914400" fontAlgn="base">
              <a:lnSpc>
                <a:spcPct val="100000"/>
              </a:lnSpc>
              <a:spcBef>
                <a:spcPct val="20000"/>
              </a:spcBef>
              <a:spcAft>
                <a:spcPct val="0"/>
              </a:spcAft>
              <a:buClr>
                <a:schemeClr val="accent1"/>
              </a:buClr>
              <a:buSzTx/>
              <a:buFont typeface="Wingdings 2"/>
              <a:buChar char=""/>
              <a:tabLst>
                <a:tab pos="365125" algn="l"/>
              </a:tabLst>
            </a:pPr>
            <a:r>
              <a:rPr lang="es-ES" altLang="es-ES" sz="1400" b="1" dirty="0">
                <a:latin typeface="Verdana" panose="020B0604030504040204" pitchFamily="34" charset="0"/>
                <a:ea typeface="Verdana" panose="020B0604030504040204" pitchFamily="34" charset="0"/>
                <a:cs typeface="Verdana" panose="020B0604030504040204" pitchFamily="34" charset="0"/>
              </a:rPr>
              <a:t>EL PARTE DE LA MUTUA: CALIFICACIÓN DEL ACCIDENTE.</a:t>
            </a:r>
          </a:p>
          <a:p>
            <a:pPr marL="1106424" marR="0" lvl="2" indent="-228600" algn="just" defTabSz="914400" fontAlgn="base">
              <a:lnSpc>
                <a:spcPct val="100000"/>
              </a:lnSpc>
              <a:spcBef>
                <a:spcPct val="20000"/>
              </a:spcBef>
              <a:spcAft>
                <a:spcPct val="0"/>
              </a:spcAft>
              <a:buClr>
                <a:schemeClr val="accent1"/>
              </a:buClr>
              <a:buSzTx/>
              <a:buFont typeface="Wingdings 2"/>
              <a:buChar char=""/>
              <a:tabLst>
                <a:tab pos="365125" algn="l"/>
              </a:tabLst>
            </a:pPr>
            <a:endParaRPr lang="es-ES" altLang="es-ES" sz="1400" b="1" dirty="0">
              <a:latin typeface="Verdana" panose="020B0604030504040204" pitchFamily="34" charset="0"/>
              <a:ea typeface="Verdana" panose="020B0604030504040204" pitchFamily="34" charset="0"/>
              <a:cs typeface="Verdana" panose="020B0604030504040204" pitchFamily="34" charset="0"/>
            </a:endParaRPr>
          </a:p>
          <a:p>
            <a:pPr marL="1106424" marR="0" lvl="2" indent="-228600" algn="just" defTabSz="914400" fontAlgn="base">
              <a:lnSpc>
                <a:spcPct val="100000"/>
              </a:lnSpc>
              <a:spcBef>
                <a:spcPct val="20000"/>
              </a:spcBef>
              <a:spcAft>
                <a:spcPct val="0"/>
              </a:spcAft>
              <a:buClr>
                <a:schemeClr val="accent1"/>
              </a:buClr>
              <a:buSzTx/>
              <a:buFont typeface="Wingdings 2"/>
              <a:buChar char=""/>
              <a:tabLst>
                <a:tab pos="365125" algn="l"/>
              </a:tabLst>
            </a:pPr>
            <a:endParaRPr lang="es-ES" altLang="es-ES" sz="1400" b="1"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6" name="5 Tabla"/>
          <p:cNvGraphicFramePr>
            <a:graphicFrameLocks noGrp="1"/>
          </p:cNvGraphicFramePr>
          <p:nvPr>
            <p:extLst>
              <p:ext uri="{D42A27DB-BD31-4B8C-83A1-F6EECF244321}">
                <p14:modId xmlns:p14="http://schemas.microsoft.com/office/powerpoint/2010/main" val="311560312"/>
              </p:ext>
            </p:extLst>
          </p:nvPr>
        </p:nvGraphicFramePr>
        <p:xfrm>
          <a:off x="2411760" y="2780928"/>
          <a:ext cx="4896544" cy="2952327"/>
        </p:xfrm>
        <a:graphic>
          <a:graphicData uri="http://schemas.openxmlformats.org/drawingml/2006/table">
            <a:tbl>
              <a:tblPr firstRow="1" firstCol="1" bandRow="1">
                <a:tableStyleId>{5C22544A-7EE6-4342-B048-85BDC9FD1C3A}</a:tableStyleId>
              </a:tblPr>
              <a:tblGrid>
                <a:gridCol w="2511547"/>
                <a:gridCol w="2384997"/>
              </a:tblGrid>
              <a:tr h="350058">
                <a:tc>
                  <a:txBody>
                    <a:bodyPr/>
                    <a:lstStyle/>
                    <a:p>
                      <a:pPr algn="ctr">
                        <a:lnSpc>
                          <a:spcPct val="115000"/>
                        </a:lnSpc>
                        <a:spcAft>
                          <a:spcPts val="0"/>
                        </a:spcAft>
                      </a:pPr>
                      <a:r>
                        <a:rPr lang="es-ES" sz="1100" dirty="0">
                          <a:effectLst/>
                          <a:latin typeface="Verdana" panose="020B0604030504040204" pitchFamily="34" charset="0"/>
                          <a:ea typeface="Verdana" panose="020B0604030504040204" pitchFamily="34" charset="0"/>
                          <a:cs typeface="Verdana" panose="020B0604030504040204" pitchFamily="34" charset="0"/>
                        </a:rPr>
                        <a:t>DIRECTOR GENERAL</a:t>
                      </a:r>
                      <a:endParaRPr lang="es-ES" sz="10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algn="ctr">
                        <a:lnSpc>
                          <a:spcPct val="115000"/>
                        </a:lnSpc>
                        <a:spcAft>
                          <a:spcPts val="0"/>
                        </a:spcAft>
                      </a:pPr>
                      <a:r>
                        <a:rPr lang="es-ES" sz="1100" dirty="0">
                          <a:effectLst/>
                          <a:latin typeface="Verdana" panose="020B0604030504040204" pitchFamily="34" charset="0"/>
                          <a:ea typeface="Verdana" panose="020B0604030504040204" pitchFamily="34" charset="0"/>
                          <a:cs typeface="Verdana" panose="020B0604030504040204" pitchFamily="34" charset="0"/>
                        </a:rPr>
                        <a:t>+34 </a:t>
                      </a:r>
                      <a:r>
                        <a:rPr lang="es-ES" sz="1100" dirty="0" smtClean="0">
                          <a:effectLst/>
                          <a:latin typeface="Verdana" panose="020B0604030504040204" pitchFamily="34" charset="0"/>
                          <a:ea typeface="Verdana" panose="020B0604030504040204" pitchFamily="34" charset="0"/>
                          <a:cs typeface="Verdana" panose="020B0604030504040204" pitchFamily="34" charset="0"/>
                        </a:rPr>
                        <a:t>609774411</a:t>
                      </a:r>
                      <a:endParaRPr lang="es-ES" sz="10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844579">
                <a:tc>
                  <a:txBody>
                    <a:bodyPr/>
                    <a:lstStyle/>
                    <a:p>
                      <a:pPr algn="ctr">
                        <a:lnSpc>
                          <a:spcPct val="115000"/>
                        </a:lnSpc>
                        <a:spcAft>
                          <a:spcPts val="0"/>
                        </a:spcAft>
                      </a:pPr>
                      <a:r>
                        <a:rPr lang="es-ES" sz="1100" dirty="0">
                          <a:effectLst/>
                          <a:latin typeface="Verdana" panose="020B0604030504040204" pitchFamily="34" charset="0"/>
                          <a:ea typeface="Verdana" panose="020B0604030504040204" pitchFamily="34" charset="0"/>
                          <a:cs typeface="Verdana" panose="020B0604030504040204" pitchFamily="34" charset="0"/>
                        </a:rPr>
                        <a:t>DEPARTAMENTO PREVENCIÓN </a:t>
                      </a:r>
                      <a:r>
                        <a:rPr lang="es-ES" sz="1100" dirty="0" smtClean="0">
                          <a:effectLst/>
                          <a:latin typeface="Verdana" panose="020B0604030504040204" pitchFamily="34" charset="0"/>
                          <a:ea typeface="Verdana" panose="020B0604030504040204" pitchFamily="34" charset="0"/>
                          <a:cs typeface="Verdana" panose="020B0604030504040204" pitchFamily="34" charset="0"/>
                        </a:rPr>
                        <a:t> Y </a:t>
                      </a:r>
                      <a:r>
                        <a:rPr lang="es-ES" sz="1100" dirty="0">
                          <a:effectLst/>
                          <a:latin typeface="Verdana" panose="020B0604030504040204" pitchFamily="34" charset="0"/>
                          <a:ea typeface="Verdana" panose="020B0604030504040204" pitchFamily="34" charset="0"/>
                          <a:cs typeface="Verdana" panose="020B0604030504040204" pitchFamily="34" charset="0"/>
                        </a:rPr>
                        <a:t>SERVICO DE PREVENCIÓN</a:t>
                      </a:r>
                      <a:endParaRPr lang="es-ES" sz="10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algn="ctr">
                        <a:lnSpc>
                          <a:spcPct val="115000"/>
                        </a:lnSpc>
                        <a:spcAft>
                          <a:spcPts val="0"/>
                        </a:spcAft>
                      </a:pPr>
                      <a:r>
                        <a:rPr lang="es-ES_tradnl" sz="1100" dirty="0">
                          <a:effectLst/>
                          <a:latin typeface="Verdana" panose="020B0604030504040204" pitchFamily="34" charset="0"/>
                          <a:ea typeface="Verdana" panose="020B0604030504040204" pitchFamily="34" charset="0"/>
                          <a:cs typeface="Verdana" panose="020B0604030504040204" pitchFamily="34" charset="0"/>
                        </a:rPr>
                        <a:t>+34 881 975 774</a:t>
                      </a:r>
                      <a:endParaRPr lang="es-ES" sz="1000" dirty="0">
                        <a:effectLst/>
                        <a:latin typeface="Verdana" panose="020B0604030504040204" pitchFamily="34" charset="0"/>
                        <a:ea typeface="Verdana" panose="020B0604030504040204" pitchFamily="34" charset="0"/>
                        <a:cs typeface="Verdana" panose="020B0604030504040204" pitchFamily="34" charset="0"/>
                      </a:endParaRPr>
                    </a:p>
                    <a:p>
                      <a:pPr algn="ctr">
                        <a:lnSpc>
                          <a:spcPct val="115000"/>
                        </a:lnSpc>
                        <a:spcAft>
                          <a:spcPts val="0"/>
                        </a:spcAft>
                      </a:pPr>
                      <a:r>
                        <a:rPr lang="es-ES_tradnl" sz="1100" dirty="0">
                          <a:effectLst/>
                          <a:latin typeface="Verdana" panose="020B0604030504040204" pitchFamily="34" charset="0"/>
                          <a:ea typeface="Verdana" panose="020B0604030504040204" pitchFamily="34" charset="0"/>
                          <a:cs typeface="Verdana" panose="020B0604030504040204" pitchFamily="34" charset="0"/>
                        </a:rPr>
                        <a:t>+34 677592589</a:t>
                      </a:r>
                      <a:endParaRPr lang="es-ES" sz="1000" dirty="0">
                        <a:effectLst/>
                        <a:latin typeface="Verdana" panose="020B0604030504040204" pitchFamily="34" charset="0"/>
                        <a:ea typeface="Verdana" panose="020B0604030504040204" pitchFamily="34" charset="0"/>
                        <a:cs typeface="Verdana" panose="020B0604030504040204" pitchFamily="34" charset="0"/>
                      </a:endParaRPr>
                    </a:p>
                    <a:p>
                      <a:pPr algn="ctr">
                        <a:lnSpc>
                          <a:spcPct val="115000"/>
                        </a:lnSpc>
                        <a:spcAft>
                          <a:spcPts val="0"/>
                        </a:spcAft>
                      </a:pPr>
                      <a:r>
                        <a:rPr lang="es-ES_tradnl" sz="1100" dirty="0">
                          <a:effectLst/>
                          <a:latin typeface="Verdana" panose="020B0604030504040204" pitchFamily="34" charset="0"/>
                          <a:ea typeface="Verdana" panose="020B0604030504040204" pitchFamily="34" charset="0"/>
                          <a:cs typeface="Verdana" panose="020B0604030504040204" pitchFamily="34" charset="0"/>
                        </a:rPr>
                        <a:t>+34 627561205</a:t>
                      </a:r>
                      <a:endParaRPr lang="es-ES" sz="10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350058">
                <a:tc>
                  <a:txBody>
                    <a:bodyPr/>
                    <a:lstStyle/>
                    <a:p>
                      <a:pPr algn="ctr">
                        <a:lnSpc>
                          <a:spcPct val="115000"/>
                        </a:lnSpc>
                        <a:spcAft>
                          <a:spcPts val="0"/>
                        </a:spcAft>
                      </a:pPr>
                      <a:r>
                        <a:rPr lang="es-ES" sz="1100">
                          <a:effectLst/>
                          <a:latin typeface="Verdana" panose="020B0604030504040204" pitchFamily="34" charset="0"/>
                          <a:ea typeface="Verdana" panose="020B0604030504040204" pitchFamily="34" charset="0"/>
                          <a:cs typeface="Verdana" panose="020B0604030504040204" pitchFamily="34" charset="0"/>
                        </a:rPr>
                        <a:t>GESTOR DE PROYECTO</a:t>
                      </a:r>
                      <a:endParaRPr lang="es-ES" sz="10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algn="ctr">
                        <a:lnSpc>
                          <a:spcPct val="115000"/>
                        </a:lnSpc>
                        <a:spcAft>
                          <a:spcPts val="0"/>
                        </a:spcAft>
                      </a:pPr>
                      <a:r>
                        <a:rPr lang="es-ES" sz="1100" dirty="0" smtClean="0">
                          <a:effectLst/>
                          <a:latin typeface="Verdana" panose="020B0604030504040204" pitchFamily="34" charset="0"/>
                          <a:ea typeface="Verdana" panose="020B0604030504040204" pitchFamily="34" charset="0"/>
                          <a:cs typeface="Verdana" panose="020B0604030504040204" pitchFamily="34" charset="0"/>
                        </a:rPr>
                        <a:t>+</a:t>
                      </a:r>
                      <a:r>
                        <a:rPr lang="es-ES" sz="1100" dirty="0">
                          <a:effectLst/>
                          <a:latin typeface="Verdana" panose="020B0604030504040204" pitchFamily="34" charset="0"/>
                          <a:ea typeface="Verdana" panose="020B0604030504040204" pitchFamily="34" charset="0"/>
                          <a:cs typeface="Verdana" panose="020B0604030504040204" pitchFamily="34" charset="0"/>
                        </a:rPr>
                        <a:t>34 659537604</a:t>
                      </a:r>
                      <a:endParaRPr lang="es-ES" sz="10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1407632">
                <a:tc>
                  <a:txBody>
                    <a:bodyPr/>
                    <a:lstStyle/>
                    <a:p>
                      <a:pPr algn="ctr">
                        <a:lnSpc>
                          <a:spcPct val="115000"/>
                        </a:lnSpc>
                        <a:spcAft>
                          <a:spcPts val="0"/>
                        </a:spcAft>
                      </a:pPr>
                      <a:r>
                        <a:rPr lang="es-ES" sz="1100" dirty="0" smtClean="0">
                          <a:effectLst/>
                          <a:latin typeface="Verdana" panose="020B0604030504040204" pitchFamily="34" charset="0"/>
                          <a:ea typeface="Verdana" panose="020B0604030504040204" pitchFamily="34" charset="0"/>
                          <a:cs typeface="Verdana" panose="020B0604030504040204" pitchFamily="34" charset="0"/>
                        </a:rPr>
                        <a:t>JEFES </a:t>
                      </a:r>
                      <a:r>
                        <a:rPr lang="es-ES" sz="1100" dirty="0">
                          <a:effectLst/>
                          <a:latin typeface="Verdana" panose="020B0604030504040204" pitchFamily="34" charset="0"/>
                          <a:ea typeface="Verdana" panose="020B0604030504040204" pitchFamily="34" charset="0"/>
                          <a:cs typeface="Verdana" panose="020B0604030504040204" pitchFamily="34" charset="0"/>
                        </a:rPr>
                        <a:t>DE OBRA</a:t>
                      </a:r>
                      <a:endParaRPr lang="es-ES" sz="10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algn="ctr">
                        <a:lnSpc>
                          <a:spcPct val="115000"/>
                        </a:lnSpc>
                        <a:spcAft>
                          <a:spcPts val="0"/>
                        </a:spcAft>
                      </a:pPr>
                      <a:endParaRPr lang="es-ES" sz="1100" kern="1200" dirty="0" smtClean="0">
                        <a:effectLst/>
                        <a:latin typeface="Verdana" panose="020B0604030504040204" pitchFamily="34" charset="0"/>
                        <a:ea typeface="Verdana" panose="020B0604030504040204" pitchFamily="34" charset="0"/>
                        <a:cs typeface="Verdana" panose="020B0604030504040204" pitchFamily="34" charset="0"/>
                      </a:endParaRPr>
                    </a:p>
                    <a:p>
                      <a:pPr algn="ctr">
                        <a:lnSpc>
                          <a:spcPct val="115000"/>
                        </a:lnSpc>
                        <a:spcAft>
                          <a:spcPts val="0"/>
                        </a:spcAft>
                      </a:pPr>
                      <a:r>
                        <a:rPr lang="es-ES" sz="1100" kern="1200" dirty="0" smtClean="0">
                          <a:effectLst/>
                          <a:latin typeface="Verdana" panose="020B0604030504040204" pitchFamily="34" charset="0"/>
                          <a:ea typeface="Verdana" panose="020B0604030504040204" pitchFamily="34" charset="0"/>
                          <a:cs typeface="Verdana" panose="020B0604030504040204" pitchFamily="34" charset="0"/>
                        </a:rPr>
                        <a:t>+34 617 </a:t>
                      </a:r>
                      <a:r>
                        <a:rPr lang="es-ES" sz="1100" kern="1200" dirty="0">
                          <a:effectLst/>
                          <a:latin typeface="Verdana" panose="020B0604030504040204" pitchFamily="34" charset="0"/>
                          <a:ea typeface="Verdana" panose="020B0604030504040204" pitchFamily="34" charset="0"/>
                          <a:cs typeface="Verdana" panose="020B0604030504040204" pitchFamily="34" charset="0"/>
                        </a:rPr>
                        <a:t>136 164</a:t>
                      </a:r>
                      <a:endParaRPr lang="es-ES" sz="1000" dirty="0">
                        <a:effectLst/>
                        <a:latin typeface="Verdana" panose="020B0604030504040204" pitchFamily="34" charset="0"/>
                        <a:ea typeface="Verdana" panose="020B0604030504040204" pitchFamily="34" charset="0"/>
                        <a:cs typeface="Verdana" panose="020B0604030504040204" pitchFamily="34" charset="0"/>
                      </a:endParaRPr>
                    </a:p>
                    <a:p>
                      <a:pPr algn="ctr">
                        <a:lnSpc>
                          <a:spcPct val="115000"/>
                        </a:lnSpc>
                        <a:spcAft>
                          <a:spcPts val="0"/>
                        </a:spcAft>
                      </a:pPr>
                      <a:r>
                        <a:rPr lang="es-ES" sz="1100" kern="1200" dirty="0" smtClean="0">
                          <a:effectLst/>
                          <a:latin typeface="Verdana" panose="020B0604030504040204" pitchFamily="34" charset="0"/>
                          <a:ea typeface="Verdana" panose="020B0604030504040204" pitchFamily="34" charset="0"/>
                          <a:cs typeface="Verdana" panose="020B0604030504040204" pitchFamily="34" charset="0"/>
                        </a:rPr>
                        <a:t>+34 685 </a:t>
                      </a:r>
                      <a:r>
                        <a:rPr lang="es-ES" sz="1100" kern="1200" dirty="0">
                          <a:effectLst/>
                          <a:latin typeface="Verdana" panose="020B0604030504040204" pitchFamily="34" charset="0"/>
                          <a:ea typeface="Verdana" panose="020B0604030504040204" pitchFamily="34" charset="0"/>
                          <a:cs typeface="Verdana" panose="020B0604030504040204" pitchFamily="34" charset="0"/>
                        </a:rPr>
                        <a:t>759 498</a:t>
                      </a:r>
                      <a:endParaRPr lang="es-ES" sz="1000" dirty="0">
                        <a:effectLst/>
                        <a:latin typeface="Verdana" panose="020B0604030504040204" pitchFamily="34" charset="0"/>
                        <a:ea typeface="Verdana" panose="020B0604030504040204" pitchFamily="34" charset="0"/>
                        <a:cs typeface="Verdana" panose="020B0604030504040204" pitchFamily="34" charset="0"/>
                      </a:endParaRPr>
                    </a:p>
                    <a:p>
                      <a:pPr algn="ctr">
                        <a:lnSpc>
                          <a:spcPct val="115000"/>
                        </a:lnSpc>
                        <a:spcAft>
                          <a:spcPts val="0"/>
                        </a:spcAft>
                      </a:pPr>
                      <a:r>
                        <a:rPr lang="es-ES" sz="1100" kern="1200" dirty="0" smtClean="0">
                          <a:effectLst/>
                          <a:latin typeface="Verdana" panose="020B0604030504040204" pitchFamily="34" charset="0"/>
                          <a:ea typeface="Verdana" panose="020B0604030504040204" pitchFamily="34" charset="0"/>
                          <a:cs typeface="Verdana" panose="020B0604030504040204" pitchFamily="34" charset="0"/>
                        </a:rPr>
                        <a:t>+34 686 </a:t>
                      </a:r>
                      <a:r>
                        <a:rPr lang="es-ES" sz="1100" kern="1200" dirty="0">
                          <a:effectLst/>
                          <a:latin typeface="Verdana" panose="020B0604030504040204" pitchFamily="34" charset="0"/>
                          <a:ea typeface="Verdana" panose="020B0604030504040204" pitchFamily="34" charset="0"/>
                          <a:cs typeface="Verdana" panose="020B0604030504040204" pitchFamily="34" charset="0"/>
                        </a:rPr>
                        <a:t>510 023</a:t>
                      </a:r>
                      <a:endParaRPr lang="es-ES" sz="1000" dirty="0">
                        <a:effectLst/>
                        <a:latin typeface="Verdana" panose="020B0604030504040204" pitchFamily="34" charset="0"/>
                        <a:ea typeface="Verdana" panose="020B0604030504040204" pitchFamily="34" charset="0"/>
                        <a:cs typeface="Verdana" panose="020B0604030504040204" pitchFamily="34" charset="0"/>
                      </a:endParaRPr>
                    </a:p>
                    <a:p>
                      <a:pPr algn="ctr">
                        <a:lnSpc>
                          <a:spcPct val="115000"/>
                        </a:lnSpc>
                        <a:spcAft>
                          <a:spcPts val="0"/>
                        </a:spcAft>
                      </a:pPr>
                      <a:r>
                        <a:rPr lang="es-ES" sz="1100" kern="1200" dirty="0" smtClean="0">
                          <a:effectLst/>
                          <a:latin typeface="Verdana" panose="020B0604030504040204" pitchFamily="34" charset="0"/>
                          <a:ea typeface="Verdana" panose="020B0604030504040204" pitchFamily="34" charset="0"/>
                          <a:cs typeface="Verdana" panose="020B0604030504040204" pitchFamily="34" charset="0"/>
                        </a:rPr>
                        <a:t>+34 659 </a:t>
                      </a:r>
                      <a:r>
                        <a:rPr lang="es-ES" sz="1100" kern="1200" dirty="0">
                          <a:effectLst/>
                          <a:latin typeface="Verdana" panose="020B0604030504040204" pitchFamily="34" charset="0"/>
                          <a:ea typeface="Verdana" panose="020B0604030504040204" pitchFamily="34" charset="0"/>
                          <a:cs typeface="Verdana" panose="020B0604030504040204" pitchFamily="34" charset="0"/>
                        </a:rPr>
                        <a:t>537 604</a:t>
                      </a:r>
                      <a:endParaRPr lang="es-ES" sz="1000" dirty="0">
                        <a:effectLst/>
                        <a:latin typeface="Verdana" panose="020B0604030504040204" pitchFamily="34" charset="0"/>
                        <a:ea typeface="Verdana" panose="020B0604030504040204" pitchFamily="34" charset="0"/>
                        <a:cs typeface="Verdana" panose="020B0604030504040204" pitchFamily="34" charset="0"/>
                      </a:endParaRPr>
                    </a:p>
                    <a:p>
                      <a:pPr algn="ctr">
                        <a:lnSpc>
                          <a:spcPct val="115000"/>
                        </a:lnSpc>
                        <a:spcAft>
                          <a:spcPts val="0"/>
                        </a:spcAft>
                      </a:pPr>
                      <a:r>
                        <a:rPr lang="es-ES" sz="1100" dirty="0">
                          <a:effectLst/>
                          <a:latin typeface="Verdana" panose="020B0604030504040204" pitchFamily="34" charset="0"/>
                          <a:ea typeface="Verdana" panose="020B0604030504040204" pitchFamily="34" charset="0"/>
                          <a:cs typeface="Verdana" panose="020B0604030504040204" pitchFamily="34" charset="0"/>
                        </a:rPr>
                        <a:t> </a:t>
                      </a:r>
                      <a:endParaRPr lang="es-ES" sz="10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284674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436143" y="332656"/>
            <a:ext cx="6732240" cy="966984"/>
          </a:xfrm>
        </p:spPr>
        <p:txBody>
          <a:bodyPr>
            <a:normAutofit fontScale="90000"/>
          </a:bodyPr>
          <a:lstStyle/>
          <a:p>
            <a:pPr algn="ctr"/>
            <a:r>
              <a:rPr lang="es-ES" sz="3200" b="1" dirty="0" smtClean="0">
                <a:latin typeface="Verdana" panose="020B0604030504040204" pitchFamily="34" charset="0"/>
                <a:ea typeface="Verdana" panose="020B0604030504040204" pitchFamily="34" charset="0"/>
                <a:cs typeface="Verdana" panose="020B0604030504040204" pitchFamily="34" charset="0"/>
              </a:rPr>
              <a:t>MEDIDAS DE ACTUACIÓN EN CASO DE EMERGENCIA</a:t>
            </a:r>
            <a:endParaRPr lang="es-ES" sz="32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2 Marcador de contenido"/>
          <p:cNvSpPr>
            <a:spLocks noGrp="1"/>
          </p:cNvSpPr>
          <p:nvPr>
            <p:ph idx="1"/>
          </p:nvPr>
        </p:nvSpPr>
        <p:spPr>
          <a:xfrm>
            <a:off x="2123728" y="1412776"/>
            <a:ext cx="7488832" cy="3939118"/>
          </a:xfrm>
        </p:spPr>
        <p:txBody>
          <a:bodyPr>
            <a:normAutofit/>
          </a:bodyPr>
          <a:lstStyle/>
          <a:p>
            <a:pPr algn="ctr"/>
            <a:r>
              <a:rPr lang="es-ES" sz="4000" dirty="0">
                <a:latin typeface="Verdana" panose="020B0604030504040204" pitchFamily="34" charset="0"/>
                <a:ea typeface="Verdana" panose="020B0604030504040204" pitchFamily="34" charset="0"/>
                <a:cs typeface="Verdana" panose="020B0604030504040204" pitchFamily="34" charset="0"/>
              </a:rPr>
              <a:t> </a:t>
            </a:r>
            <a:r>
              <a:rPr lang="es-ES_tradnl" sz="3600" b="1" cap="all" dirty="0" smtClean="0">
                <a:latin typeface="Verdana" panose="020B0604030504040204" pitchFamily="34" charset="0"/>
                <a:ea typeface="Verdana" panose="020B0604030504040204" pitchFamily="34" charset="0"/>
                <a:cs typeface="Verdana" panose="020B0604030504040204" pitchFamily="34" charset="0"/>
              </a:rPr>
              <a:t>P.A.S.</a:t>
            </a:r>
          </a:p>
          <a:p>
            <a:pPr lvl="1"/>
            <a:r>
              <a:rPr lang="es-ES_tradnl" sz="1800" b="1" cap="all" dirty="0" smtClean="0">
                <a:latin typeface="Verdana" panose="020B0604030504040204" pitchFamily="34" charset="0"/>
                <a:ea typeface="Verdana" panose="020B0604030504040204" pitchFamily="34" charset="0"/>
                <a:cs typeface="Verdana" panose="020B0604030504040204" pitchFamily="34" charset="0"/>
              </a:rPr>
              <a:t>(</a:t>
            </a:r>
            <a:r>
              <a:rPr lang="es-ES_tradnl" sz="1800" b="1" cap="all" dirty="0">
                <a:latin typeface="Verdana" panose="020B0604030504040204" pitchFamily="34" charset="0"/>
                <a:ea typeface="Verdana" panose="020B0604030504040204" pitchFamily="34" charset="0"/>
                <a:cs typeface="Verdana" panose="020B0604030504040204" pitchFamily="34" charset="0"/>
              </a:rPr>
              <a:t>P) </a:t>
            </a:r>
            <a:r>
              <a:rPr lang="es-ES_tradnl" sz="4800" b="1" cap="all" dirty="0">
                <a:latin typeface="Verdana" panose="020B0604030504040204" pitchFamily="34" charset="0"/>
                <a:ea typeface="Verdana" panose="020B0604030504040204" pitchFamily="34" charset="0"/>
                <a:cs typeface="Verdana" panose="020B0604030504040204" pitchFamily="34" charset="0"/>
              </a:rPr>
              <a:t>P</a:t>
            </a:r>
            <a:r>
              <a:rPr lang="es-ES_tradnl" sz="1800" b="1" cap="all" dirty="0">
                <a:latin typeface="Verdana" panose="020B0604030504040204" pitchFamily="34" charset="0"/>
                <a:ea typeface="Verdana" panose="020B0604030504040204" pitchFamily="34" charset="0"/>
                <a:cs typeface="Verdana" panose="020B0604030504040204" pitchFamily="34" charset="0"/>
              </a:rPr>
              <a:t>roteger el ambiente del accidente </a:t>
            </a:r>
            <a:endParaRPr lang="es-ES" sz="1800" dirty="0">
              <a:latin typeface="Verdana" panose="020B0604030504040204" pitchFamily="34" charset="0"/>
              <a:ea typeface="Verdana" panose="020B0604030504040204" pitchFamily="34" charset="0"/>
              <a:cs typeface="Verdana" panose="020B0604030504040204" pitchFamily="34" charset="0"/>
            </a:endParaRPr>
          </a:p>
          <a:p>
            <a:pPr lvl="1"/>
            <a:r>
              <a:rPr lang="es-ES_tradnl" sz="1800" b="1" cap="all" dirty="0" smtClean="0">
                <a:latin typeface="Verdana" panose="020B0604030504040204" pitchFamily="34" charset="0"/>
                <a:ea typeface="Verdana" panose="020B0604030504040204" pitchFamily="34" charset="0"/>
                <a:cs typeface="Verdana" panose="020B0604030504040204" pitchFamily="34" charset="0"/>
              </a:rPr>
              <a:t>(</a:t>
            </a:r>
            <a:r>
              <a:rPr lang="es-ES_tradnl" sz="1800" b="1" cap="all" dirty="0">
                <a:latin typeface="Verdana" panose="020B0604030504040204" pitchFamily="34" charset="0"/>
                <a:ea typeface="Verdana" panose="020B0604030504040204" pitchFamily="34" charset="0"/>
                <a:cs typeface="Verdana" panose="020B0604030504040204" pitchFamily="34" charset="0"/>
              </a:rPr>
              <a:t>A) </a:t>
            </a:r>
            <a:r>
              <a:rPr lang="es-ES_tradnl" sz="4800" b="1" cap="all" dirty="0">
                <a:latin typeface="Verdana" panose="020B0604030504040204" pitchFamily="34" charset="0"/>
                <a:ea typeface="Verdana" panose="020B0604030504040204" pitchFamily="34" charset="0"/>
                <a:cs typeface="Verdana" panose="020B0604030504040204" pitchFamily="34" charset="0"/>
              </a:rPr>
              <a:t>A</a:t>
            </a:r>
            <a:r>
              <a:rPr lang="es-ES_tradnl" sz="1800" b="1" cap="all" dirty="0">
                <a:latin typeface="Verdana" panose="020B0604030504040204" pitchFamily="34" charset="0"/>
                <a:ea typeface="Verdana" panose="020B0604030504040204" pitchFamily="34" charset="0"/>
                <a:cs typeface="Verdana" panose="020B0604030504040204" pitchFamily="34" charset="0"/>
              </a:rPr>
              <a:t>visar a los servicios de emergencias </a:t>
            </a:r>
            <a:endParaRPr lang="es-ES" sz="1800" dirty="0">
              <a:latin typeface="Verdana" panose="020B0604030504040204" pitchFamily="34" charset="0"/>
              <a:ea typeface="Verdana" panose="020B0604030504040204" pitchFamily="34" charset="0"/>
              <a:cs typeface="Verdana" panose="020B0604030504040204" pitchFamily="34" charset="0"/>
            </a:endParaRPr>
          </a:p>
          <a:p>
            <a:pPr lvl="1"/>
            <a:r>
              <a:rPr lang="es-ES_tradnl" sz="1800" b="1" cap="all" dirty="0" smtClean="0">
                <a:latin typeface="Verdana" panose="020B0604030504040204" pitchFamily="34" charset="0"/>
                <a:ea typeface="Verdana" panose="020B0604030504040204" pitchFamily="34" charset="0"/>
                <a:cs typeface="Verdana" panose="020B0604030504040204" pitchFamily="34" charset="0"/>
              </a:rPr>
              <a:t>(</a:t>
            </a:r>
            <a:r>
              <a:rPr lang="es-ES_tradnl" sz="1800" b="1" cap="all" dirty="0">
                <a:latin typeface="Verdana" panose="020B0604030504040204" pitchFamily="34" charset="0"/>
                <a:ea typeface="Verdana" panose="020B0604030504040204" pitchFamily="34" charset="0"/>
                <a:cs typeface="Verdana" panose="020B0604030504040204" pitchFamily="34" charset="0"/>
              </a:rPr>
              <a:t>S) </a:t>
            </a:r>
            <a:r>
              <a:rPr lang="es-ES_tradnl" sz="4800" b="1" cap="all" dirty="0">
                <a:latin typeface="Verdana" panose="020B0604030504040204" pitchFamily="34" charset="0"/>
                <a:ea typeface="Verdana" panose="020B0604030504040204" pitchFamily="34" charset="0"/>
                <a:cs typeface="Verdana" panose="020B0604030504040204" pitchFamily="34" charset="0"/>
              </a:rPr>
              <a:t>S</a:t>
            </a:r>
            <a:r>
              <a:rPr lang="es-ES_tradnl" sz="1800" b="1" cap="all" dirty="0">
                <a:latin typeface="Verdana" panose="020B0604030504040204" pitchFamily="34" charset="0"/>
                <a:ea typeface="Verdana" panose="020B0604030504040204" pitchFamily="34" charset="0"/>
                <a:cs typeface="Verdana" panose="020B0604030504040204" pitchFamily="34" charset="0"/>
              </a:rPr>
              <a:t>ocorrer al accidentado </a:t>
            </a:r>
            <a:endParaRPr lang="es-ES" sz="1800" dirty="0">
              <a:latin typeface="Verdana" panose="020B0604030504040204" pitchFamily="34" charset="0"/>
              <a:ea typeface="Verdana" panose="020B0604030504040204" pitchFamily="34" charset="0"/>
              <a:cs typeface="Verdana" panose="020B0604030504040204" pitchFamily="34" charset="0"/>
            </a:endParaRPr>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44816" y="6166961"/>
            <a:ext cx="1873558" cy="6107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2" name="Picture 2" descr="http://www.dipuleon.es/img/File/UPD/ante_un_accident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553" y="188640"/>
            <a:ext cx="2592288" cy="4176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96613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471</TotalTime>
  <Words>549</Words>
  <Application>Microsoft Macintosh PowerPoint</Application>
  <PresentationFormat>Presentación en pantalla (4:3)</PresentationFormat>
  <Paragraphs>110</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Brío</vt:lpstr>
      <vt:lpstr>Presentación de PowerPoint</vt:lpstr>
      <vt:lpstr>Presentación de PowerPoint</vt:lpstr>
      <vt:lpstr>Presentación de PowerPoint</vt:lpstr>
      <vt:lpstr>Presentación de PowerPoint</vt:lpstr>
      <vt:lpstr>Presentación de PowerPoint</vt:lpstr>
      <vt:lpstr>OBRAS GAS NATURAL</vt:lpstr>
      <vt:lpstr>OBRAS GAS NATURAL</vt:lpstr>
      <vt:lpstr>OBRAS GAS NATURAL</vt:lpstr>
      <vt:lpstr>MEDIDAS DE ACTUACIÓN EN CASO DE EMERGENCIA</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marial</dc:creator>
  <cp:lastModifiedBy>Trini</cp:lastModifiedBy>
  <cp:revision>28</cp:revision>
  <dcterms:created xsi:type="dcterms:W3CDTF">2015-05-29T10:47:07Z</dcterms:created>
  <dcterms:modified xsi:type="dcterms:W3CDTF">2015-10-20T14:49:56Z</dcterms:modified>
</cp:coreProperties>
</file>